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96" r:id="rId2"/>
    <p:sldId id="352" r:id="rId3"/>
    <p:sldId id="322" r:id="rId4"/>
    <p:sldId id="294" r:id="rId5"/>
    <p:sldId id="337" r:id="rId6"/>
    <p:sldId id="338" r:id="rId7"/>
    <p:sldId id="329" r:id="rId8"/>
    <p:sldId id="333" r:id="rId9"/>
    <p:sldId id="320" r:id="rId10"/>
    <p:sldId id="334" r:id="rId11"/>
    <p:sldId id="335" r:id="rId12"/>
    <p:sldId id="336" r:id="rId13"/>
    <p:sldId id="339" r:id="rId14"/>
    <p:sldId id="330" r:id="rId15"/>
    <p:sldId id="331" r:id="rId16"/>
    <p:sldId id="323" r:id="rId17"/>
    <p:sldId id="353" r:id="rId18"/>
    <p:sldId id="354" r:id="rId19"/>
    <p:sldId id="343" r:id="rId20"/>
    <p:sldId id="344" r:id="rId21"/>
    <p:sldId id="340" r:id="rId22"/>
    <p:sldId id="341" r:id="rId23"/>
    <p:sldId id="342" r:id="rId24"/>
    <p:sldId id="347" r:id="rId25"/>
    <p:sldId id="349" r:id="rId26"/>
    <p:sldId id="351" r:id="rId27"/>
    <p:sldId id="306" r:id="rId28"/>
    <p:sldId id="261" r:id="rId29"/>
    <p:sldId id="307" r:id="rId30"/>
    <p:sldId id="298" r:id="rId31"/>
    <p:sldId id="289" r:id="rId32"/>
    <p:sldId id="321" r:id="rId33"/>
    <p:sldId id="280" r:id="rId34"/>
    <p:sldId id="328" r:id="rId35"/>
    <p:sldId id="309" r:id="rId36"/>
    <p:sldId id="310" r:id="rId37"/>
    <p:sldId id="311" r:id="rId38"/>
    <p:sldId id="281" r:id="rId39"/>
    <p:sldId id="312" r:id="rId40"/>
    <p:sldId id="308" r:id="rId41"/>
    <p:sldId id="356" r:id="rId42"/>
    <p:sldId id="324" r:id="rId43"/>
    <p:sldId id="325" r:id="rId44"/>
    <p:sldId id="326" r:id="rId45"/>
    <p:sldId id="327" r:id="rId46"/>
    <p:sldId id="350" r:id="rId47"/>
    <p:sldId id="345" r:id="rId48"/>
    <p:sldId id="28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p:restoredTop sz="90126" autoAdjust="0"/>
  </p:normalViewPr>
  <p:slideViewPr>
    <p:cSldViewPr snapToGrid="0" snapToObjects="1">
      <p:cViewPr varScale="1">
        <p:scale>
          <a:sx n="72" d="100"/>
          <a:sy n="72" d="100"/>
        </p:scale>
        <p:origin x="140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Sheet1!$B$1</c:f>
              <c:strCache>
                <c:ptCount val="1"/>
                <c:pt idx="0">
                  <c:v>Pease Mean</c:v>
                </c:pt>
              </c:strCache>
            </c:strRef>
          </c:tx>
          <c:invertIfNegative val="0"/>
          <c:dLbls>
            <c:spPr>
              <a:noFill/>
              <a:ln>
                <a:noFill/>
              </a:ln>
              <a:effectLst/>
            </c:spPr>
            <c:txPr>
              <a:bodyPr/>
              <a:lstStyle/>
              <a:p>
                <a:pPr>
                  <a:defRPr sz="13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PFOS  (ug/L)</c:v>
                </c:pt>
                <c:pt idx="1">
                  <c:v>PFOA (ug/L)</c:v>
                </c:pt>
                <c:pt idx="2">
                  <c:v>PFHxS (ug/L)</c:v>
                </c:pt>
              </c:strCache>
            </c:strRef>
          </c:cat>
          <c:val>
            <c:numRef>
              <c:f>Sheet1!$B$2:$B$4</c:f>
              <c:numCache>
                <c:formatCode>General</c:formatCode>
                <c:ptCount val="3"/>
                <c:pt idx="0">
                  <c:v>8.08</c:v>
                </c:pt>
                <c:pt idx="1">
                  <c:v>3.2</c:v>
                </c:pt>
                <c:pt idx="2">
                  <c:v>4.79</c:v>
                </c:pt>
              </c:numCache>
            </c:numRef>
          </c:val>
        </c:ser>
        <c:ser>
          <c:idx val="1"/>
          <c:order val="1"/>
          <c:tx>
            <c:strRef>
              <c:f>Sheet1!$C$1</c:f>
              <c:strCache>
                <c:ptCount val="1"/>
                <c:pt idx="0">
                  <c:v>NHANES</c:v>
                </c:pt>
              </c:strCache>
            </c:strRef>
          </c:tx>
          <c:invertIfNegative val="0"/>
          <c:dLbls>
            <c:spPr>
              <a:noFill/>
              <a:ln>
                <a:noFill/>
              </a:ln>
              <a:effectLst/>
            </c:spPr>
            <c:txPr>
              <a:bodyPr/>
              <a:lstStyle/>
              <a:p>
                <a:pPr>
                  <a:defRPr sz="1300"/>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Sheet1!$A$2:$A$4</c:f>
              <c:strCache>
                <c:ptCount val="3"/>
                <c:pt idx="0">
                  <c:v>PFOS  (ug/L)</c:v>
                </c:pt>
                <c:pt idx="1">
                  <c:v>PFOA (ug/L)</c:v>
                </c:pt>
                <c:pt idx="2">
                  <c:v>PFHxS (ug/L)</c:v>
                </c:pt>
              </c:strCache>
            </c:strRef>
          </c:cat>
          <c:val>
            <c:numRef>
              <c:f>Sheet1!$C$2:$C$4</c:f>
              <c:numCache>
                <c:formatCode>General</c:formatCode>
                <c:ptCount val="3"/>
                <c:pt idx="0">
                  <c:v>6.31</c:v>
                </c:pt>
                <c:pt idx="1">
                  <c:v>2.08</c:v>
                </c:pt>
                <c:pt idx="2">
                  <c:v>1.28</c:v>
                </c:pt>
              </c:numCache>
            </c:numRef>
          </c:val>
        </c:ser>
        <c:dLbls>
          <c:showLegendKey val="0"/>
          <c:showVal val="1"/>
          <c:showCatName val="0"/>
          <c:showSerName val="0"/>
          <c:showPercent val="0"/>
          <c:showBubbleSize val="0"/>
        </c:dLbls>
        <c:gapWidth val="150"/>
        <c:overlap val="-25"/>
        <c:axId val="1501795504"/>
        <c:axId val="1501792256"/>
      </c:barChart>
      <c:catAx>
        <c:axId val="1501795504"/>
        <c:scaling>
          <c:orientation val="minMax"/>
        </c:scaling>
        <c:delete val="0"/>
        <c:axPos val="b"/>
        <c:numFmt formatCode="General" sourceLinked="0"/>
        <c:majorTickMark val="none"/>
        <c:minorTickMark val="none"/>
        <c:tickLblPos val="nextTo"/>
        <c:txPr>
          <a:bodyPr/>
          <a:lstStyle/>
          <a:p>
            <a:pPr>
              <a:defRPr sz="1300"/>
            </a:pPr>
            <a:endParaRPr lang="en-US"/>
          </a:p>
        </c:txPr>
        <c:crossAx val="1501792256"/>
        <c:crosses val="autoZero"/>
        <c:auto val="1"/>
        <c:lblAlgn val="ctr"/>
        <c:lblOffset val="100"/>
        <c:noMultiLvlLbl val="0"/>
      </c:catAx>
      <c:valAx>
        <c:axId val="1501792256"/>
        <c:scaling>
          <c:orientation val="minMax"/>
        </c:scaling>
        <c:delete val="1"/>
        <c:axPos val="l"/>
        <c:numFmt formatCode="General" sourceLinked="1"/>
        <c:majorTickMark val="none"/>
        <c:minorTickMark val="none"/>
        <c:tickLblPos val="none"/>
        <c:crossAx val="1501795504"/>
        <c:crosses val="autoZero"/>
        <c:crossBetween val="between"/>
      </c:valAx>
    </c:plotArea>
    <c:legend>
      <c:legendPos val="t"/>
      <c:layout>
        <c:manualLayout>
          <c:xMode val="edge"/>
          <c:yMode val="edge"/>
          <c:x val="0.327968188004277"/>
          <c:y val="0.0"/>
          <c:w val="0.348693253621075"/>
          <c:h val="0.251732725168102"/>
        </c:manualLayout>
      </c:layout>
      <c:overlay val="0"/>
      <c:txPr>
        <a:bodyPr/>
        <a:lstStyle/>
        <a:p>
          <a:pPr>
            <a:defRPr sz="1600" baseline="0">
              <a:solidFill>
                <a:schemeClr val="tx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7030A0"/>
            </a:solidFill>
            <a:ln w="12700">
              <a:noFill/>
            </a:ln>
          </c:spPr>
          <c:dPt>
            <c:idx val="0"/>
            <c:bubble3D val="0"/>
            <c:spPr>
              <a:solidFill>
                <a:srgbClr val="7030A0"/>
              </a:solidFill>
              <a:ln w="12700">
                <a:noFill/>
              </a:ln>
              <a:effectLst/>
            </c:spPr>
            <c:extLst xmlns:c16r2="http://schemas.microsoft.com/office/drawing/2015/06/chart">
              <c:ext xmlns:c16="http://schemas.microsoft.com/office/drawing/2014/chart" uri="{C3380CC4-5D6E-409C-BE32-E72D297353CC}">
                <c16:uniqueId val="{00000001-E5E1-4DAF-B4F4-A42CC2770539}"/>
              </c:ext>
            </c:extLst>
          </c:dPt>
          <c:dPt>
            <c:idx val="1"/>
            <c:bubble3D val="0"/>
            <c:spPr>
              <a:solidFill>
                <a:srgbClr val="7030A0"/>
              </a:solidFill>
              <a:ln w="12700">
                <a:noFill/>
              </a:ln>
              <a:effectLst/>
            </c:spPr>
            <c:extLst xmlns:c16r2="http://schemas.microsoft.com/office/drawing/2015/06/chart">
              <c:ext xmlns:c16="http://schemas.microsoft.com/office/drawing/2014/chart" uri="{C3380CC4-5D6E-409C-BE32-E72D297353CC}">
                <c16:uniqueId val="{00000003-E5E1-4DAF-B4F4-A42CC2770539}"/>
              </c:ext>
            </c:extLst>
          </c:dPt>
          <c:cat>
            <c:strRef>
              <c:f>Sheet1!$A$2:$A$3</c:f>
              <c:strCache>
                <c:ptCount val="2"/>
                <c:pt idx="0">
                  <c:v>Male</c:v>
                </c:pt>
                <c:pt idx="1">
                  <c:v>Female</c:v>
                </c:pt>
              </c:strCache>
            </c:strRef>
          </c:cat>
          <c:val>
            <c:numRef>
              <c:f>Sheet1!$B$2:$B$3</c:f>
              <c:numCache>
                <c:formatCode>General</c:formatCode>
                <c:ptCount val="2"/>
                <c:pt idx="0">
                  <c:v>300.0</c:v>
                </c:pt>
                <c:pt idx="1">
                  <c:v>500.0</c:v>
                </c:pt>
              </c:numCache>
            </c:numRef>
          </c:val>
          <c:extLst xmlns:c16r2="http://schemas.microsoft.com/office/drawing/2015/06/chart">
            <c:ext xmlns:c16="http://schemas.microsoft.com/office/drawing/2014/chart" uri="{C3380CC4-5D6E-409C-BE32-E72D297353CC}">
              <c16:uniqueId val="{00000004-E5E1-4DAF-B4F4-A42CC277053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7030A0"/>
            </a:solidFill>
            <a:ln w="12700">
              <a:noFill/>
            </a:ln>
          </c:spPr>
          <c:dPt>
            <c:idx val="0"/>
            <c:bubble3D val="0"/>
            <c:spPr>
              <a:solidFill>
                <a:srgbClr val="7030A0"/>
              </a:solidFill>
              <a:ln w="12700">
                <a:noFill/>
              </a:ln>
              <a:effectLst/>
            </c:spPr>
            <c:extLst xmlns:c16r2="http://schemas.microsoft.com/office/drawing/2015/06/chart">
              <c:ext xmlns:c16="http://schemas.microsoft.com/office/drawing/2014/chart" uri="{C3380CC4-5D6E-409C-BE32-E72D297353CC}">
                <c16:uniqueId val="{00000001-AC55-42EC-BEE8-52240E02AB90}"/>
              </c:ext>
            </c:extLst>
          </c:dPt>
          <c:dPt>
            <c:idx val="1"/>
            <c:bubble3D val="0"/>
            <c:spPr>
              <a:solidFill>
                <a:srgbClr val="7030A0"/>
              </a:solidFill>
              <a:ln w="12700">
                <a:noFill/>
              </a:ln>
              <a:effectLst/>
            </c:spPr>
            <c:extLst xmlns:c16r2="http://schemas.microsoft.com/office/drawing/2015/06/chart">
              <c:ext xmlns:c16="http://schemas.microsoft.com/office/drawing/2014/chart" uri="{C3380CC4-5D6E-409C-BE32-E72D297353CC}">
                <c16:uniqueId val="{00000003-AC55-42EC-BEE8-52240E02AB90}"/>
              </c:ext>
            </c:extLst>
          </c:dPt>
          <c:cat>
            <c:strRef>
              <c:f>Sheet1!$A$2:$A$3</c:f>
              <c:strCache>
                <c:ptCount val="2"/>
                <c:pt idx="0">
                  <c:v>Male</c:v>
                </c:pt>
                <c:pt idx="1">
                  <c:v>Female</c:v>
                </c:pt>
              </c:strCache>
            </c:strRef>
          </c:cat>
          <c:val>
            <c:numRef>
              <c:f>Sheet1!$B$2:$B$3</c:f>
              <c:numCache>
                <c:formatCode>General</c:formatCode>
                <c:ptCount val="2"/>
                <c:pt idx="0">
                  <c:v>500.0</c:v>
                </c:pt>
                <c:pt idx="1">
                  <c:v>40.0</c:v>
                </c:pt>
              </c:numCache>
            </c:numRef>
          </c:val>
          <c:extLst xmlns:c16r2="http://schemas.microsoft.com/office/drawing/2015/06/chart">
            <c:ext xmlns:c16="http://schemas.microsoft.com/office/drawing/2014/chart" uri="{C3380CC4-5D6E-409C-BE32-E72D297353CC}">
              <c16:uniqueId val="{00000004-AC55-42EC-BEE8-52240E02AB90}"/>
            </c:ext>
          </c:extLst>
        </c:ser>
        <c:dLbls>
          <c:showLegendKey val="0"/>
          <c:showVal val="0"/>
          <c:showCatName val="0"/>
          <c:showSerName val="0"/>
          <c:showPercent val="0"/>
          <c:showBubbleSize val="0"/>
          <c:showLeaderLines val="1"/>
        </c:dLbls>
        <c:firstSliceAng val="88"/>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3"/>
            </a:solidFill>
            <a:ln w="12700">
              <a:noFill/>
            </a:ln>
          </c:spPr>
          <c:dPt>
            <c:idx val="0"/>
            <c:bubble3D val="0"/>
            <c:spPr>
              <a:solidFill>
                <a:srgbClr val="7030A0"/>
              </a:solidFill>
              <a:ln w="12700">
                <a:noFill/>
              </a:ln>
              <a:effectLst/>
            </c:spPr>
            <c:extLst xmlns:c16r2="http://schemas.microsoft.com/office/drawing/2015/06/chart">
              <c:ext xmlns:c16="http://schemas.microsoft.com/office/drawing/2014/chart" uri="{C3380CC4-5D6E-409C-BE32-E72D297353CC}">
                <c16:uniqueId val="{00000001-AC55-42EC-BEE8-52240E02AB90}"/>
              </c:ext>
            </c:extLst>
          </c:dPt>
          <c:dPt>
            <c:idx val="1"/>
            <c:bubble3D val="0"/>
            <c:spPr>
              <a:solidFill>
                <a:schemeClr val="accent4">
                  <a:lumMod val="60000"/>
                  <a:lumOff val="40000"/>
                </a:schemeClr>
              </a:solidFill>
              <a:ln w="12700">
                <a:noFill/>
              </a:ln>
              <a:effectLst/>
            </c:spPr>
            <c:extLst xmlns:c16r2="http://schemas.microsoft.com/office/drawing/2015/06/chart">
              <c:ext xmlns:c16="http://schemas.microsoft.com/office/drawing/2014/chart" uri="{C3380CC4-5D6E-409C-BE32-E72D297353CC}">
                <c16:uniqueId val="{00000003-AC55-42EC-BEE8-52240E02AB90}"/>
              </c:ext>
            </c:extLst>
          </c:dPt>
          <c:cat>
            <c:strRef>
              <c:f>Sheet1!$A$2:$A$3</c:f>
              <c:strCache>
                <c:ptCount val="2"/>
                <c:pt idx="0">
                  <c:v>Male</c:v>
                </c:pt>
                <c:pt idx="1">
                  <c:v>Female</c:v>
                </c:pt>
              </c:strCache>
            </c:strRef>
          </c:cat>
          <c:val>
            <c:numRef>
              <c:f>Sheet1!$B$2:$B$3</c:f>
              <c:numCache>
                <c:formatCode>General</c:formatCode>
                <c:ptCount val="2"/>
                <c:pt idx="0">
                  <c:v>500.0</c:v>
                </c:pt>
                <c:pt idx="1">
                  <c:v>0.0</c:v>
                </c:pt>
              </c:numCache>
            </c:numRef>
          </c:val>
          <c:extLst xmlns:c16r2="http://schemas.microsoft.com/office/drawing/2015/06/chart">
            <c:ext xmlns:c16="http://schemas.microsoft.com/office/drawing/2014/chart" uri="{C3380CC4-5D6E-409C-BE32-E72D297353CC}">
              <c16:uniqueId val="{00000004-AC55-42EC-BEE8-52240E02AB90}"/>
            </c:ext>
          </c:extLst>
        </c:ser>
        <c:dLbls>
          <c:showLegendKey val="0"/>
          <c:showVal val="0"/>
          <c:showCatName val="0"/>
          <c:showSerName val="0"/>
          <c:showPercent val="0"/>
          <c:showBubbleSize val="0"/>
          <c:showLeaderLines val="1"/>
        </c:dLbls>
        <c:firstSliceAng val="88"/>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7030A0"/>
            </a:solidFill>
            <a:ln w="12700">
              <a:noFill/>
            </a:ln>
          </c:spPr>
          <c:dPt>
            <c:idx val="0"/>
            <c:bubble3D val="0"/>
            <c:spPr>
              <a:solidFill>
                <a:srgbClr val="7030A0"/>
              </a:solidFill>
              <a:ln w="12700">
                <a:noFill/>
              </a:ln>
              <a:effectLst/>
            </c:spPr>
            <c:extLst xmlns:c16r2="http://schemas.microsoft.com/office/drawing/2015/06/chart">
              <c:ext xmlns:c16="http://schemas.microsoft.com/office/drawing/2014/chart" uri="{C3380CC4-5D6E-409C-BE32-E72D297353CC}">
                <c16:uniqueId val="{00000001-AC55-42EC-BEE8-52240E02AB90}"/>
              </c:ext>
            </c:extLst>
          </c:dPt>
          <c:dPt>
            <c:idx val="1"/>
            <c:bubble3D val="0"/>
            <c:spPr>
              <a:solidFill>
                <a:srgbClr val="7030A0"/>
              </a:solidFill>
              <a:ln w="12700">
                <a:noFill/>
              </a:ln>
              <a:effectLst/>
            </c:spPr>
            <c:extLst xmlns:c16r2="http://schemas.microsoft.com/office/drawing/2015/06/chart">
              <c:ext xmlns:c16="http://schemas.microsoft.com/office/drawing/2014/chart" uri="{C3380CC4-5D6E-409C-BE32-E72D297353CC}">
                <c16:uniqueId val="{00000003-AC55-42EC-BEE8-52240E02AB90}"/>
              </c:ext>
            </c:extLst>
          </c:dPt>
          <c:cat>
            <c:strRef>
              <c:f>Sheet1!$A$2:$A$3</c:f>
              <c:strCache>
                <c:ptCount val="2"/>
                <c:pt idx="0">
                  <c:v>Male</c:v>
                </c:pt>
                <c:pt idx="1">
                  <c:v>Female</c:v>
                </c:pt>
              </c:strCache>
            </c:strRef>
          </c:cat>
          <c:val>
            <c:numRef>
              <c:f>Sheet1!$B$2:$B$3</c:f>
              <c:numCache>
                <c:formatCode>General</c:formatCode>
                <c:ptCount val="2"/>
                <c:pt idx="0">
                  <c:v>500.0</c:v>
                </c:pt>
                <c:pt idx="1">
                  <c:v>20.0</c:v>
                </c:pt>
              </c:numCache>
            </c:numRef>
          </c:val>
          <c:extLst xmlns:c16r2="http://schemas.microsoft.com/office/drawing/2015/06/chart">
            <c:ext xmlns:c16="http://schemas.microsoft.com/office/drawing/2014/chart" uri="{C3380CC4-5D6E-409C-BE32-E72D297353CC}">
              <c16:uniqueId val="{00000004-AC55-42EC-BEE8-52240E02AB90}"/>
            </c:ext>
          </c:extLst>
        </c:ser>
        <c:dLbls>
          <c:showLegendKey val="0"/>
          <c:showVal val="0"/>
          <c:showCatName val="0"/>
          <c:showSerName val="0"/>
          <c:showPercent val="0"/>
          <c:showBubbleSize val="0"/>
          <c:showLeaderLines val="1"/>
        </c:dLbls>
        <c:firstSliceAng val="88"/>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BE1418-5B7E-3A4E-9494-E1A329DBB5B6}" type="datetimeFigureOut">
              <a:rPr lang="en-US" smtClean="0"/>
              <a:t>4/22/17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BCDDE7-761F-4548-BB14-9B886AAA932C}" type="slidenum">
              <a:rPr lang="en-US" smtClean="0"/>
              <a:t>‹#›</a:t>
            </a:fld>
            <a:endParaRPr lang="en-US"/>
          </a:p>
        </p:txBody>
      </p:sp>
    </p:spTree>
    <p:extLst>
      <p:ext uri="{BB962C8B-B14F-4D97-AF65-F5344CB8AC3E}">
        <p14:creationId xmlns:p14="http://schemas.microsoft.com/office/powerpoint/2010/main" val="4025048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DDE7-761F-4548-BB14-9B886AAA932C}" type="slidenum">
              <a:rPr lang="en-US" smtClean="0"/>
              <a:t>1</a:t>
            </a:fld>
            <a:endParaRPr lang="en-US"/>
          </a:p>
        </p:txBody>
      </p:sp>
    </p:spTree>
    <p:extLst>
      <p:ext uri="{BB962C8B-B14F-4D97-AF65-F5344CB8AC3E}">
        <p14:creationId xmlns:p14="http://schemas.microsoft.com/office/powerpoint/2010/main" val="3872951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13</a:t>
            </a:fld>
            <a:endParaRPr lang="id-ID" dirty="0"/>
          </a:p>
        </p:txBody>
      </p:sp>
    </p:spTree>
    <p:extLst>
      <p:ext uri="{BB962C8B-B14F-4D97-AF65-F5344CB8AC3E}">
        <p14:creationId xmlns:p14="http://schemas.microsoft.com/office/powerpoint/2010/main" val="1775127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14</a:t>
            </a:fld>
            <a:endParaRPr lang="id-ID" dirty="0"/>
          </a:p>
        </p:txBody>
      </p:sp>
    </p:spTree>
    <p:extLst>
      <p:ext uri="{BB962C8B-B14F-4D97-AF65-F5344CB8AC3E}">
        <p14:creationId xmlns:p14="http://schemas.microsoft.com/office/powerpoint/2010/main" val="1261890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15</a:t>
            </a:fld>
            <a:endParaRPr lang="id-ID" dirty="0"/>
          </a:p>
        </p:txBody>
      </p:sp>
    </p:spTree>
    <p:extLst>
      <p:ext uri="{BB962C8B-B14F-4D97-AF65-F5344CB8AC3E}">
        <p14:creationId xmlns:p14="http://schemas.microsoft.com/office/powerpoint/2010/main" val="161779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22</a:t>
            </a:fld>
            <a:endParaRPr lang="id-ID" dirty="0"/>
          </a:p>
        </p:txBody>
      </p:sp>
    </p:spTree>
    <p:extLst>
      <p:ext uri="{BB962C8B-B14F-4D97-AF65-F5344CB8AC3E}">
        <p14:creationId xmlns:p14="http://schemas.microsoft.com/office/powerpoint/2010/main" val="2085452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23</a:t>
            </a:fld>
            <a:endParaRPr lang="id-ID" dirty="0"/>
          </a:p>
        </p:txBody>
      </p:sp>
    </p:spTree>
    <p:extLst>
      <p:ext uri="{BB962C8B-B14F-4D97-AF65-F5344CB8AC3E}">
        <p14:creationId xmlns:p14="http://schemas.microsoft.com/office/powerpoint/2010/main" val="1514203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25</a:t>
            </a:fld>
            <a:endParaRPr lang="id-ID" dirty="0"/>
          </a:p>
        </p:txBody>
      </p:sp>
    </p:spTree>
    <p:extLst>
      <p:ext uri="{BB962C8B-B14F-4D97-AF65-F5344CB8AC3E}">
        <p14:creationId xmlns:p14="http://schemas.microsoft.com/office/powerpoint/2010/main" val="783070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DDE7-761F-4548-BB14-9B886AAA932C}" type="slidenum">
              <a:rPr lang="en-US" smtClean="0"/>
              <a:t>28</a:t>
            </a:fld>
            <a:endParaRPr lang="en-US"/>
          </a:p>
        </p:txBody>
      </p:sp>
    </p:spTree>
    <p:extLst>
      <p:ext uri="{BB962C8B-B14F-4D97-AF65-F5344CB8AC3E}">
        <p14:creationId xmlns:p14="http://schemas.microsoft.com/office/powerpoint/2010/main" val="622264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DDE7-761F-4548-BB14-9B886AAA932C}" type="slidenum">
              <a:rPr lang="en-US" smtClean="0"/>
              <a:t>29</a:t>
            </a:fld>
            <a:endParaRPr lang="en-US"/>
          </a:p>
        </p:txBody>
      </p:sp>
    </p:spTree>
    <p:extLst>
      <p:ext uri="{BB962C8B-B14F-4D97-AF65-F5344CB8AC3E}">
        <p14:creationId xmlns:p14="http://schemas.microsoft.com/office/powerpoint/2010/main" val="622264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DDE7-761F-4548-BB14-9B886AAA932C}" type="slidenum">
              <a:rPr lang="en-US" smtClean="0"/>
              <a:t>31</a:t>
            </a:fld>
            <a:endParaRPr lang="en-US"/>
          </a:p>
        </p:txBody>
      </p:sp>
    </p:spTree>
    <p:extLst>
      <p:ext uri="{BB962C8B-B14F-4D97-AF65-F5344CB8AC3E}">
        <p14:creationId xmlns:p14="http://schemas.microsoft.com/office/powerpoint/2010/main" val="3629804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DDE7-761F-4548-BB14-9B886AAA932C}" type="slidenum">
              <a:rPr lang="en-US" smtClean="0"/>
              <a:t>33</a:t>
            </a:fld>
            <a:endParaRPr lang="en-US"/>
          </a:p>
        </p:txBody>
      </p:sp>
    </p:spTree>
    <p:extLst>
      <p:ext uri="{BB962C8B-B14F-4D97-AF65-F5344CB8AC3E}">
        <p14:creationId xmlns:p14="http://schemas.microsoft.com/office/powerpoint/2010/main" val="2844994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DDE7-761F-4548-BB14-9B886AAA932C}" type="slidenum">
              <a:rPr lang="en-US" smtClean="0"/>
              <a:t>4</a:t>
            </a:fld>
            <a:endParaRPr lang="en-US"/>
          </a:p>
        </p:txBody>
      </p:sp>
    </p:spTree>
    <p:extLst>
      <p:ext uri="{BB962C8B-B14F-4D97-AF65-F5344CB8AC3E}">
        <p14:creationId xmlns:p14="http://schemas.microsoft.com/office/powerpoint/2010/main" val="3211628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the fact that most Americans assume that ingredients in consumer products</a:t>
            </a:r>
            <a:r>
              <a:rPr lang="en-US" baseline="0" dirty="0" smtClean="0"/>
              <a:t> are safe. Then flip to this slide…one would never think that a potentially toxic chemical would be hiding in your anti-aging cream. </a:t>
            </a:r>
            <a:endParaRPr lang="en-US" dirty="0" smtClean="0"/>
          </a:p>
        </p:txBody>
      </p:sp>
      <p:sp>
        <p:nvSpPr>
          <p:cNvPr id="4" name="Slide Number Placeholder 3"/>
          <p:cNvSpPr>
            <a:spLocks noGrp="1"/>
          </p:cNvSpPr>
          <p:nvPr>
            <p:ph type="sldNum" sz="quarter" idx="10"/>
          </p:nvPr>
        </p:nvSpPr>
        <p:spPr/>
        <p:txBody>
          <a:bodyPr/>
          <a:lstStyle/>
          <a:p>
            <a:fld id="{596A14E3-8A4E-D54B-96C2-466846D62C92}" type="slidenum">
              <a:rPr lang="en-US" smtClean="0"/>
              <a:t>35</a:t>
            </a:fld>
            <a:endParaRPr lang="en-US"/>
          </a:p>
        </p:txBody>
      </p:sp>
    </p:spTree>
    <p:extLst>
      <p:ext uri="{BB962C8B-B14F-4D97-AF65-F5344CB8AC3E}">
        <p14:creationId xmlns:p14="http://schemas.microsoft.com/office/powerpoint/2010/main" val="2926755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Greenpeace also</a:t>
            </a:r>
            <a:r>
              <a:rPr lang="en-US" baseline="0" dirty="0" smtClean="0"/>
              <a:t> has an ongoing campaign targeting outdoor brands</a:t>
            </a:r>
            <a:endParaRPr lang="en-US" dirty="0"/>
          </a:p>
        </p:txBody>
      </p:sp>
      <p:sp>
        <p:nvSpPr>
          <p:cNvPr id="4" name="Slide Number Placeholder 3"/>
          <p:cNvSpPr>
            <a:spLocks noGrp="1"/>
          </p:cNvSpPr>
          <p:nvPr>
            <p:ph type="sldNum" sz="quarter" idx="10"/>
          </p:nvPr>
        </p:nvSpPr>
        <p:spPr/>
        <p:txBody>
          <a:bodyPr/>
          <a:lstStyle/>
          <a:p>
            <a:fld id="{596A14E3-8A4E-D54B-96C2-466846D62C92}" type="slidenum">
              <a:rPr lang="en-US" smtClean="0"/>
              <a:t>36</a:t>
            </a:fld>
            <a:endParaRPr lang="en-US"/>
          </a:p>
        </p:txBody>
      </p:sp>
    </p:spTree>
    <p:extLst>
      <p:ext uri="{BB962C8B-B14F-4D97-AF65-F5344CB8AC3E}">
        <p14:creationId xmlns:p14="http://schemas.microsoft.com/office/powerpoint/2010/main" val="2078589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Coop Denmark</a:t>
            </a:r>
            <a:r>
              <a:rPr lang="en-US" baseline="0" dirty="0" smtClean="0"/>
              <a:t> as the main example</a:t>
            </a:r>
          </a:p>
          <a:p>
            <a:endParaRPr lang="en-US" dirty="0"/>
          </a:p>
        </p:txBody>
      </p:sp>
      <p:sp>
        <p:nvSpPr>
          <p:cNvPr id="4" name="Slide Number Placeholder 3"/>
          <p:cNvSpPr>
            <a:spLocks noGrp="1"/>
          </p:cNvSpPr>
          <p:nvPr>
            <p:ph type="sldNum" sz="quarter" idx="10"/>
          </p:nvPr>
        </p:nvSpPr>
        <p:spPr/>
        <p:txBody>
          <a:bodyPr/>
          <a:lstStyle/>
          <a:p>
            <a:fld id="{596A14E3-8A4E-D54B-96C2-466846D62C92}" type="slidenum">
              <a:rPr lang="en-US" smtClean="0"/>
              <a:t>37</a:t>
            </a:fld>
            <a:endParaRPr lang="en-US"/>
          </a:p>
        </p:txBody>
      </p:sp>
    </p:spTree>
    <p:extLst>
      <p:ext uri="{BB962C8B-B14F-4D97-AF65-F5344CB8AC3E}">
        <p14:creationId xmlns:p14="http://schemas.microsoft.com/office/powerpoint/2010/main" val="4057473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CDDE7-761F-4548-BB14-9B886AAA932C}" type="slidenum">
              <a:rPr lang="en-US" smtClean="0"/>
              <a:t>38</a:t>
            </a:fld>
            <a:endParaRPr lang="en-US"/>
          </a:p>
        </p:txBody>
      </p:sp>
    </p:spTree>
    <p:extLst>
      <p:ext uri="{BB962C8B-B14F-4D97-AF65-F5344CB8AC3E}">
        <p14:creationId xmlns:p14="http://schemas.microsoft.com/office/powerpoint/2010/main" val="816468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Patagonia’s investment in BST</a:t>
            </a:r>
            <a:endParaRPr lang="en-US" dirty="0"/>
          </a:p>
        </p:txBody>
      </p:sp>
      <p:sp>
        <p:nvSpPr>
          <p:cNvPr id="4" name="Slide Number Placeholder 3"/>
          <p:cNvSpPr>
            <a:spLocks noGrp="1"/>
          </p:cNvSpPr>
          <p:nvPr>
            <p:ph type="sldNum" sz="quarter" idx="10"/>
          </p:nvPr>
        </p:nvSpPr>
        <p:spPr/>
        <p:txBody>
          <a:bodyPr/>
          <a:lstStyle/>
          <a:p>
            <a:fld id="{596A14E3-8A4E-D54B-96C2-466846D62C92}" type="slidenum">
              <a:rPr lang="en-US" smtClean="0"/>
              <a:t>39</a:t>
            </a:fld>
            <a:endParaRPr lang="en-US"/>
          </a:p>
        </p:txBody>
      </p:sp>
    </p:spTree>
    <p:extLst>
      <p:ext uri="{BB962C8B-B14F-4D97-AF65-F5344CB8AC3E}">
        <p14:creationId xmlns:p14="http://schemas.microsoft.com/office/powerpoint/2010/main" val="375495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5</a:t>
            </a:fld>
            <a:endParaRPr lang="id-ID" dirty="0"/>
          </a:p>
        </p:txBody>
      </p:sp>
    </p:spTree>
    <p:extLst>
      <p:ext uri="{BB962C8B-B14F-4D97-AF65-F5344CB8AC3E}">
        <p14:creationId xmlns:p14="http://schemas.microsoft.com/office/powerpoint/2010/main" val="65299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7</a:t>
            </a:fld>
            <a:endParaRPr lang="id-ID" dirty="0"/>
          </a:p>
        </p:txBody>
      </p:sp>
    </p:spTree>
    <p:extLst>
      <p:ext uri="{BB962C8B-B14F-4D97-AF65-F5344CB8AC3E}">
        <p14:creationId xmlns:p14="http://schemas.microsoft.com/office/powerpoint/2010/main" val="72089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transition</a:t>
            </a:r>
          </a:p>
        </p:txBody>
      </p:sp>
      <p:sp>
        <p:nvSpPr>
          <p:cNvPr id="4" name="Slide Number Placeholder 3"/>
          <p:cNvSpPr>
            <a:spLocks noGrp="1"/>
          </p:cNvSpPr>
          <p:nvPr>
            <p:ph type="sldNum" sz="quarter" idx="10"/>
          </p:nvPr>
        </p:nvSpPr>
        <p:spPr/>
        <p:txBody>
          <a:bodyPr/>
          <a:lstStyle/>
          <a:p>
            <a:fld id="{55C38DD1-33AA-4996-977A-42B26A155BBE}" type="slidenum">
              <a:rPr lang="id-ID" smtClean="0"/>
              <a:t>8</a:t>
            </a:fld>
            <a:endParaRPr lang="id-ID" dirty="0"/>
          </a:p>
        </p:txBody>
      </p:sp>
    </p:spTree>
    <p:extLst>
      <p:ext uri="{BB962C8B-B14F-4D97-AF65-F5344CB8AC3E}">
        <p14:creationId xmlns:p14="http://schemas.microsoft.com/office/powerpoint/2010/main" val="59784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charset="2"/>
              <a:buChar char="§"/>
            </a:pPr>
            <a:r>
              <a:rPr lang="en-US" sz="1200" b="1" kern="1200" dirty="0" smtClean="0">
                <a:solidFill>
                  <a:schemeClr val="tx1"/>
                </a:solidFill>
                <a:latin typeface="+mn-lt"/>
                <a:ea typeface="+mn-ea"/>
                <a:cs typeface="+mn-cs"/>
              </a:rPr>
              <a:t>1980 – 1990’s</a:t>
            </a:r>
            <a:r>
              <a:rPr lang="en-US" sz="1200" kern="1200" dirty="0" smtClean="0">
                <a:solidFill>
                  <a:schemeClr val="tx1"/>
                </a:solidFill>
                <a:latin typeface="+mn-lt"/>
                <a:ea typeface="+mn-ea"/>
                <a:cs typeface="+mn-cs"/>
              </a:rPr>
              <a:t>: DuPont dumps ~</a:t>
            </a:r>
            <a:r>
              <a:rPr lang="en-US" sz="1200" b="1" kern="1200" dirty="0" smtClean="0">
                <a:solidFill>
                  <a:schemeClr val="accent2">
                    <a:lumMod val="75000"/>
                  </a:schemeClr>
                </a:solidFill>
                <a:latin typeface="+mn-lt"/>
                <a:ea typeface="+mn-ea"/>
                <a:cs typeface="+mn-cs"/>
              </a:rPr>
              <a:t>7,000 tons </a:t>
            </a:r>
            <a:r>
              <a:rPr lang="en-US" sz="1200" kern="1200" dirty="0" smtClean="0">
                <a:solidFill>
                  <a:schemeClr val="tx1"/>
                </a:solidFill>
                <a:latin typeface="+mn-lt"/>
                <a:ea typeface="+mn-ea"/>
                <a:cs typeface="+mn-cs"/>
              </a:rPr>
              <a:t>of PFOA waste into the Dry Run Landfill on the Tennant Family Farm. </a:t>
            </a:r>
          </a:p>
          <a:p>
            <a:pPr marL="285750" indent="-285750">
              <a:buFont typeface="Wingdings" charset="2"/>
              <a:buChar char="§"/>
            </a:pPr>
            <a:r>
              <a:rPr lang="en-US" sz="1200" b="1" kern="1200" dirty="0" smtClean="0">
                <a:solidFill>
                  <a:schemeClr val="tx1"/>
                </a:solidFill>
                <a:latin typeface="+mn-lt"/>
                <a:ea typeface="+mn-ea"/>
                <a:cs typeface="+mn-cs"/>
              </a:rPr>
              <a:t>1990 – 1999</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Tennants</a:t>
            </a:r>
            <a:r>
              <a:rPr lang="en-US" sz="1200" kern="1200" baseline="0" dirty="0" smtClean="0">
                <a:solidFill>
                  <a:schemeClr val="tx1"/>
                </a:solidFill>
                <a:latin typeface="+mn-lt"/>
                <a:ea typeface="+mn-ea"/>
                <a:cs typeface="+mn-cs"/>
              </a:rPr>
              <a:t> notice environmental impacts on their farm (dying minnows, wildlife, etc.), then the cattle herd dies. No luck directly approaching DuPont or the WV DEP, so they eventually contact </a:t>
            </a:r>
            <a:r>
              <a:rPr lang="en-US" sz="1200" kern="1200" baseline="0" dirty="0" err="1" smtClean="0">
                <a:solidFill>
                  <a:schemeClr val="tx1"/>
                </a:solidFill>
                <a:latin typeface="+mn-lt"/>
                <a:ea typeface="+mn-ea"/>
                <a:cs typeface="+mn-cs"/>
              </a:rPr>
              <a:t>Bilott</a:t>
            </a:r>
            <a:r>
              <a:rPr lang="en-US" sz="1200" kern="1200" baseline="0" dirty="0" smtClean="0">
                <a:solidFill>
                  <a:schemeClr val="tx1"/>
                </a:solidFill>
                <a:latin typeface="+mn-lt"/>
                <a:ea typeface="+mn-ea"/>
                <a:cs typeface="+mn-cs"/>
              </a:rPr>
              <a:t>, a family friend.</a:t>
            </a:r>
            <a:endParaRPr lang="en-US" sz="1200" kern="1200" dirty="0" smtClean="0">
              <a:solidFill>
                <a:schemeClr val="tx1"/>
              </a:solidFill>
              <a:latin typeface="+mn-lt"/>
              <a:ea typeface="+mn-ea"/>
              <a:cs typeface="+mn-cs"/>
            </a:endParaRPr>
          </a:p>
          <a:p>
            <a:endParaRPr lang="en-US" baseline="0" dirty="0" smtClean="0"/>
          </a:p>
        </p:txBody>
      </p:sp>
    </p:spTree>
    <p:extLst>
      <p:ext uri="{BB962C8B-B14F-4D97-AF65-F5344CB8AC3E}">
        <p14:creationId xmlns:p14="http://schemas.microsoft.com/office/powerpoint/2010/main" val="693839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38DD1-33AA-4996-977A-42B26A155BBE}" type="slidenum">
              <a:rPr lang="id-ID" smtClean="0"/>
              <a:t>10</a:t>
            </a:fld>
            <a:endParaRPr lang="id-ID" dirty="0"/>
          </a:p>
        </p:txBody>
      </p:sp>
    </p:spTree>
    <p:extLst>
      <p:ext uri="{BB962C8B-B14F-4D97-AF65-F5344CB8AC3E}">
        <p14:creationId xmlns:p14="http://schemas.microsoft.com/office/powerpoint/2010/main" val="23097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11</a:t>
            </a:fld>
            <a:endParaRPr lang="id-ID" dirty="0"/>
          </a:p>
        </p:txBody>
      </p:sp>
    </p:spTree>
    <p:extLst>
      <p:ext uri="{BB962C8B-B14F-4D97-AF65-F5344CB8AC3E}">
        <p14:creationId xmlns:p14="http://schemas.microsoft.com/office/powerpoint/2010/main" val="116037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t>12</a:t>
            </a:fld>
            <a:endParaRPr lang="id-ID" dirty="0"/>
          </a:p>
        </p:txBody>
      </p:sp>
    </p:spTree>
    <p:extLst>
      <p:ext uri="{BB962C8B-B14F-4D97-AF65-F5344CB8AC3E}">
        <p14:creationId xmlns:p14="http://schemas.microsoft.com/office/powerpoint/2010/main" val="1954431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FD7CA9-2E88-0843-BD82-705B8BE9D48D}"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203127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D7CA9-2E88-0843-BD82-705B8BE9D48D}"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2792941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D7CA9-2E88-0843-BD82-705B8BE9D48D}"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1199742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746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6" name="Rectangle 5"/>
          <p:cNvSpPr/>
          <p:nvPr userDrawn="1"/>
        </p:nvSpPr>
        <p:spPr>
          <a:xfrm>
            <a:off x="8646737" y="273543"/>
            <a:ext cx="346436" cy="34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8" name="Rectangle 7"/>
          <p:cNvSpPr/>
          <p:nvPr userDrawn="1"/>
        </p:nvSpPr>
        <p:spPr>
          <a:xfrm>
            <a:off x="8646737" y="573424"/>
            <a:ext cx="346436"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9" name="TextBox 8"/>
          <p:cNvSpPr txBox="1"/>
          <p:nvPr userDrawn="1"/>
        </p:nvSpPr>
        <p:spPr>
          <a:xfrm>
            <a:off x="8647472" y="305131"/>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grpSp>
        <p:nvGrpSpPr>
          <p:cNvPr id="10" name="Group 9"/>
          <p:cNvGrpSpPr/>
          <p:nvPr userDrawn="1"/>
        </p:nvGrpSpPr>
        <p:grpSpPr>
          <a:xfrm>
            <a:off x="260564" y="6409324"/>
            <a:ext cx="168062" cy="221156"/>
            <a:chOff x="4328868" y="5502988"/>
            <a:chExt cx="500307" cy="493774"/>
          </a:xfrm>
        </p:grpSpPr>
        <p:sp>
          <p:nvSpPr>
            <p:cNvPr id="11" name="Freeform 10">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sp>
          <p:nvSpPr>
            <p:cNvPr id="12" name="Freeform 11">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grpSp>
      <p:grpSp>
        <p:nvGrpSpPr>
          <p:cNvPr id="13" name="Group 12"/>
          <p:cNvGrpSpPr/>
          <p:nvPr userDrawn="1"/>
        </p:nvGrpSpPr>
        <p:grpSpPr>
          <a:xfrm flipH="1">
            <a:off x="700282" y="6409324"/>
            <a:ext cx="168062" cy="221156"/>
            <a:chOff x="4328868" y="5502988"/>
            <a:chExt cx="500307" cy="493774"/>
          </a:xfrm>
        </p:grpSpPr>
        <p:sp>
          <p:nvSpPr>
            <p:cNvPr id="14" name="Freeform 13">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sp>
          <p:nvSpPr>
            <p:cNvPr id="15" name="Freeform 14">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grpSp>
      <p:cxnSp>
        <p:nvCxnSpPr>
          <p:cNvPr id="16" name="Straight Connector 15"/>
          <p:cNvCxnSpPr/>
          <p:nvPr userDrawn="1"/>
        </p:nvCxnSpPr>
        <p:spPr>
          <a:xfrm>
            <a:off x="414532" y="6522684"/>
            <a:ext cx="28575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670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grpSp>
        <p:nvGrpSpPr>
          <p:cNvPr id="28" name="Group 27"/>
          <p:cNvGrpSpPr/>
          <p:nvPr userDrawn="1"/>
        </p:nvGrpSpPr>
        <p:grpSpPr>
          <a:xfrm>
            <a:off x="260564" y="6409324"/>
            <a:ext cx="168062" cy="221156"/>
            <a:chOff x="4328868" y="5502988"/>
            <a:chExt cx="500307" cy="493774"/>
          </a:xfrm>
        </p:grpSpPr>
        <p:sp>
          <p:nvSpPr>
            <p:cNvPr id="29" name="Freeform 28">
              <a:hlinkClick r:id="" action="ppaction://hlinkshowjump?jump=previousslide"/>
            </p:cNvPr>
            <p:cNvSpPr>
              <a:spLocks/>
            </p:cNvSpPr>
            <p:nvPr userDrawn="1"/>
          </p:nvSpPr>
          <p:spPr bwMode="auto">
            <a:xfrm>
              <a:off x="4520555"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sp>
          <p:nvSpPr>
            <p:cNvPr id="30" name="Freeform 29">
              <a:hlinkClick r:id="" action="ppaction://hlinkshowjump?jump=previous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grpSp>
      <p:grpSp>
        <p:nvGrpSpPr>
          <p:cNvPr id="31" name="Group 30"/>
          <p:cNvGrpSpPr/>
          <p:nvPr userDrawn="1"/>
        </p:nvGrpSpPr>
        <p:grpSpPr>
          <a:xfrm flipH="1">
            <a:off x="700282" y="6409324"/>
            <a:ext cx="168062" cy="221156"/>
            <a:chOff x="4328868" y="5502988"/>
            <a:chExt cx="500307" cy="493774"/>
          </a:xfrm>
        </p:grpSpPr>
        <p:sp>
          <p:nvSpPr>
            <p:cNvPr id="32" name="Freeform 31">
              <a:hlinkClick r:id="" action="ppaction://hlinkshowjump?jump=nextslide"/>
            </p:cNvPr>
            <p:cNvSpPr>
              <a:spLocks/>
            </p:cNvSpPr>
            <p:nvPr userDrawn="1"/>
          </p:nvSpPr>
          <p:spPr bwMode="auto">
            <a:xfrm>
              <a:off x="4520556" y="5649754"/>
              <a:ext cx="116933" cy="200242"/>
            </a:xfrm>
            <a:custGeom>
              <a:avLst/>
              <a:gdLst>
                <a:gd name="T0" fmla="*/ 417 w 425"/>
                <a:gd name="T1" fmla="*/ 77 h 728"/>
                <a:gd name="T2" fmla="*/ 131 w 425"/>
                <a:gd name="T3" fmla="*/ 364 h 728"/>
                <a:gd name="T4" fmla="*/ 417 w 425"/>
                <a:gd name="T5" fmla="*/ 650 h 728"/>
                <a:gd name="T6" fmla="*/ 425 w 425"/>
                <a:gd name="T7" fmla="*/ 667 h 728"/>
                <a:gd name="T8" fmla="*/ 417 w 425"/>
                <a:gd name="T9" fmla="*/ 684 h 728"/>
                <a:gd name="T10" fmla="*/ 381 w 425"/>
                <a:gd name="T11" fmla="*/ 720 h 728"/>
                <a:gd name="T12" fmla="*/ 364 w 425"/>
                <a:gd name="T13" fmla="*/ 728 h 728"/>
                <a:gd name="T14" fmla="*/ 347 w 425"/>
                <a:gd name="T15" fmla="*/ 720 h 728"/>
                <a:gd name="T16" fmla="*/ 8 w 425"/>
                <a:gd name="T17" fmla="*/ 381 h 728"/>
                <a:gd name="T18" fmla="*/ 0 w 425"/>
                <a:gd name="T19" fmla="*/ 364 h 728"/>
                <a:gd name="T20" fmla="*/ 8 w 425"/>
                <a:gd name="T21" fmla="*/ 347 h 728"/>
                <a:gd name="T22" fmla="*/ 347 w 425"/>
                <a:gd name="T23" fmla="*/ 7 h 728"/>
                <a:gd name="T24" fmla="*/ 364 w 425"/>
                <a:gd name="T25" fmla="*/ 0 h 728"/>
                <a:gd name="T26" fmla="*/ 381 w 425"/>
                <a:gd name="T27" fmla="*/ 7 h 728"/>
                <a:gd name="T28" fmla="*/ 417 w 425"/>
                <a:gd name="T29" fmla="*/ 44 h 728"/>
                <a:gd name="T30" fmla="*/ 425 w 425"/>
                <a:gd name="T31" fmla="*/ 60 h 728"/>
                <a:gd name="T32" fmla="*/ 417 w 425"/>
                <a:gd name="T33" fmla="*/ 77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5" h="728">
                  <a:moveTo>
                    <a:pt x="417" y="77"/>
                  </a:moveTo>
                  <a:cubicBezTo>
                    <a:pt x="131" y="364"/>
                    <a:pt x="131" y="364"/>
                    <a:pt x="131" y="364"/>
                  </a:cubicBezTo>
                  <a:cubicBezTo>
                    <a:pt x="417" y="650"/>
                    <a:pt x="417" y="650"/>
                    <a:pt x="417" y="650"/>
                  </a:cubicBezTo>
                  <a:cubicBezTo>
                    <a:pt x="422" y="655"/>
                    <a:pt x="425" y="661"/>
                    <a:pt x="425" y="667"/>
                  </a:cubicBezTo>
                  <a:cubicBezTo>
                    <a:pt x="425" y="673"/>
                    <a:pt x="422" y="680"/>
                    <a:pt x="417" y="684"/>
                  </a:cubicBezTo>
                  <a:cubicBezTo>
                    <a:pt x="381" y="720"/>
                    <a:pt x="381" y="720"/>
                    <a:pt x="381" y="720"/>
                  </a:cubicBezTo>
                  <a:cubicBezTo>
                    <a:pt x="377" y="725"/>
                    <a:pt x="370" y="728"/>
                    <a:pt x="364" y="728"/>
                  </a:cubicBezTo>
                  <a:cubicBezTo>
                    <a:pt x="358" y="728"/>
                    <a:pt x="352" y="725"/>
                    <a:pt x="347" y="720"/>
                  </a:cubicBezTo>
                  <a:cubicBezTo>
                    <a:pt x="8" y="381"/>
                    <a:pt x="8" y="381"/>
                    <a:pt x="8" y="381"/>
                  </a:cubicBezTo>
                  <a:cubicBezTo>
                    <a:pt x="3" y="376"/>
                    <a:pt x="0" y="369"/>
                    <a:pt x="0" y="364"/>
                  </a:cubicBezTo>
                  <a:cubicBezTo>
                    <a:pt x="0" y="358"/>
                    <a:pt x="3" y="351"/>
                    <a:pt x="8" y="347"/>
                  </a:cubicBezTo>
                  <a:cubicBezTo>
                    <a:pt x="347" y="7"/>
                    <a:pt x="347" y="7"/>
                    <a:pt x="347" y="7"/>
                  </a:cubicBezTo>
                  <a:cubicBezTo>
                    <a:pt x="352" y="3"/>
                    <a:pt x="358" y="0"/>
                    <a:pt x="364" y="0"/>
                  </a:cubicBezTo>
                  <a:cubicBezTo>
                    <a:pt x="370" y="0"/>
                    <a:pt x="377" y="3"/>
                    <a:pt x="381" y="7"/>
                  </a:cubicBezTo>
                  <a:cubicBezTo>
                    <a:pt x="417" y="44"/>
                    <a:pt x="417" y="44"/>
                    <a:pt x="417" y="44"/>
                  </a:cubicBezTo>
                  <a:cubicBezTo>
                    <a:pt x="422" y="48"/>
                    <a:pt x="425" y="54"/>
                    <a:pt x="425" y="60"/>
                  </a:cubicBezTo>
                  <a:cubicBezTo>
                    <a:pt x="425" y="66"/>
                    <a:pt x="422" y="73"/>
                    <a:pt x="417" y="77"/>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sp>
          <p:nvSpPr>
            <p:cNvPr id="33" name="Freeform 32">
              <a:hlinkClick r:id="" action="ppaction://hlinkshowjump?jump=nextslide"/>
            </p:cNvPr>
            <p:cNvSpPr>
              <a:spLocks noEditPoints="1"/>
            </p:cNvSpPr>
            <p:nvPr userDrawn="1"/>
          </p:nvSpPr>
          <p:spPr bwMode="auto">
            <a:xfrm>
              <a:off x="4328868" y="5502988"/>
              <a:ext cx="500307" cy="493774"/>
            </a:xfrm>
            <a:custGeom>
              <a:avLst/>
              <a:gdLst>
                <a:gd name="T0" fmla="*/ 2355 w 2753"/>
                <a:gd name="T1" fmla="*/ 114 h 2716"/>
                <a:gd name="T2" fmla="*/ 2639 w 2753"/>
                <a:gd name="T3" fmla="*/ 399 h 2716"/>
                <a:gd name="T4" fmla="*/ 2639 w 2753"/>
                <a:gd name="T5" fmla="*/ 2317 h 2716"/>
                <a:gd name="T6" fmla="*/ 2355 w 2753"/>
                <a:gd name="T7" fmla="*/ 2602 h 2716"/>
                <a:gd name="T8" fmla="*/ 398 w 2753"/>
                <a:gd name="T9" fmla="*/ 2602 h 2716"/>
                <a:gd name="T10" fmla="*/ 113 w 2753"/>
                <a:gd name="T11" fmla="*/ 2317 h 2716"/>
                <a:gd name="T12" fmla="*/ 113 w 2753"/>
                <a:gd name="T13" fmla="*/ 399 h 2716"/>
                <a:gd name="T14" fmla="*/ 398 w 2753"/>
                <a:gd name="T15" fmla="*/ 114 h 2716"/>
                <a:gd name="T16" fmla="*/ 2355 w 2753"/>
                <a:gd name="T17" fmla="*/ 114 h 2716"/>
                <a:gd name="T18" fmla="*/ 2355 w 2753"/>
                <a:gd name="T19" fmla="*/ 0 h 2716"/>
                <a:gd name="T20" fmla="*/ 398 w 2753"/>
                <a:gd name="T21" fmla="*/ 0 h 2716"/>
                <a:gd name="T22" fmla="*/ 0 w 2753"/>
                <a:gd name="T23" fmla="*/ 399 h 2716"/>
                <a:gd name="T24" fmla="*/ 0 w 2753"/>
                <a:gd name="T25" fmla="*/ 2317 h 2716"/>
                <a:gd name="T26" fmla="*/ 398 w 2753"/>
                <a:gd name="T27" fmla="*/ 2716 h 2716"/>
                <a:gd name="T28" fmla="*/ 2355 w 2753"/>
                <a:gd name="T29" fmla="*/ 2716 h 2716"/>
                <a:gd name="T30" fmla="*/ 2753 w 2753"/>
                <a:gd name="T31" fmla="*/ 2317 h 2716"/>
                <a:gd name="T32" fmla="*/ 2753 w 2753"/>
                <a:gd name="T33" fmla="*/ 399 h 2716"/>
                <a:gd name="T34" fmla="*/ 2355 w 2753"/>
                <a:gd name="T35"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53" h="2716">
                  <a:moveTo>
                    <a:pt x="2355" y="114"/>
                  </a:moveTo>
                  <a:cubicBezTo>
                    <a:pt x="2512" y="114"/>
                    <a:pt x="2639" y="242"/>
                    <a:pt x="2639" y="399"/>
                  </a:cubicBezTo>
                  <a:cubicBezTo>
                    <a:pt x="2639" y="2317"/>
                    <a:pt x="2639" y="2317"/>
                    <a:pt x="2639" y="2317"/>
                  </a:cubicBezTo>
                  <a:cubicBezTo>
                    <a:pt x="2639" y="2474"/>
                    <a:pt x="2512" y="2602"/>
                    <a:pt x="2355" y="2602"/>
                  </a:cubicBezTo>
                  <a:cubicBezTo>
                    <a:pt x="398" y="2602"/>
                    <a:pt x="398" y="2602"/>
                    <a:pt x="398" y="2602"/>
                  </a:cubicBezTo>
                  <a:cubicBezTo>
                    <a:pt x="241" y="2602"/>
                    <a:pt x="113" y="2474"/>
                    <a:pt x="113" y="2317"/>
                  </a:cubicBezTo>
                  <a:cubicBezTo>
                    <a:pt x="113" y="399"/>
                    <a:pt x="113" y="399"/>
                    <a:pt x="113" y="399"/>
                  </a:cubicBezTo>
                  <a:cubicBezTo>
                    <a:pt x="113" y="242"/>
                    <a:pt x="241" y="114"/>
                    <a:pt x="398" y="114"/>
                  </a:cubicBezTo>
                  <a:cubicBezTo>
                    <a:pt x="2355" y="114"/>
                    <a:pt x="2355" y="114"/>
                    <a:pt x="2355" y="114"/>
                  </a:cubicBezTo>
                  <a:moveTo>
                    <a:pt x="2355" y="0"/>
                  </a:moveTo>
                  <a:cubicBezTo>
                    <a:pt x="398" y="0"/>
                    <a:pt x="398" y="0"/>
                    <a:pt x="398" y="0"/>
                  </a:cubicBezTo>
                  <a:cubicBezTo>
                    <a:pt x="178" y="0"/>
                    <a:pt x="0" y="179"/>
                    <a:pt x="0" y="399"/>
                  </a:cubicBezTo>
                  <a:cubicBezTo>
                    <a:pt x="0" y="2317"/>
                    <a:pt x="0" y="2317"/>
                    <a:pt x="0" y="2317"/>
                  </a:cubicBezTo>
                  <a:cubicBezTo>
                    <a:pt x="0" y="2538"/>
                    <a:pt x="178" y="2716"/>
                    <a:pt x="398" y="2716"/>
                  </a:cubicBezTo>
                  <a:cubicBezTo>
                    <a:pt x="2355" y="2716"/>
                    <a:pt x="2355" y="2716"/>
                    <a:pt x="2355" y="2716"/>
                  </a:cubicBezTo>
                  <a:cubicBezTo>
                    <a:pt x="2575" y="2716"/>
                    <a:pt x="2753" y="2538"/>
                    <a:pt x="2753" y="2317"/>
                  </a:cubicBezTo>
                  <a:cubicBezTo>
                    <a:pt x="2753" y="399"/>
                    <a:pt x="2753" y="399"/>
                    <a:pt x="2753" y="399"/>
                  </a:cubicBezTo>
                  <a:cubicBezTo>
                    <a:pt x="2753" y="179"/>
                    <a:pt x="2575" y="0"/>
                    <a:pt x="2355" y="0"/>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id-ID" sz="1350" dirty="0"/>
            </a:p>
          </p:txBody>
        </p:sp>
      </p:grpSp>
      <p:cxnSp>
        <p:nvCxnSpPr>
          <p:cNvPr id="34" name="Straight Connector 33"/>
          <p:cNvCxnSpPr/>
          <p:nvPr userDrawn="1"/>
        </p:nvCxnSpPr>
        <p:spPr>
          <a:xfrm>
            <a:off x="414532" y="6522684"/>
            <a:ext cx="28575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8646737" y="273543"/>
            <a:ext cx="346436" cy="345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19" name="Rectangle 18"/>
          <p:cNvSpPr/>
          <p:nvPr userDrawn="1"/>
        </p:nvSpPr>
        <p:spPr>
          <a:xfrm>
            <a:off x="8646737" y="573424"/>
            <a:ext cx="346436"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0" name="TextBox 19"/>
          <p:cNvSpPr txBox="1"/>
          <p:nvPr userDrawn="1"/>
        </p:nvSpPr>
        <p:spPr>
          <a:xfrm>
            <a:off x="8647472" y="305131"/>
            <a:ext cx="344966" cy="253916"/>
          </a:xfrm>
          <a:prstGeom prst="rect">
            <a:avLst/>
          </a:prstGeom>
          <a:noFill/>
        </p:spPr>
        <p:txBody>
          <a:bodyPr wrap="none" rtlCol="0">
            <a:spAutoFit/>
          </a:bodyPr>
          <a:lstStyle/>
          <a:p>
            <a:pPr algn="ctr"/>
            <a:fld id="{260E2A6B-A809-4840-BF14-8648BC0BDF87}" type="slidenum">
              <a:rPr lang="id-ID" sz="1050" b="1" smtClean="0">
                <a:solidFill>
                  <a:schemeClr val="bg1"/>
                </a:solidFill>
              </a:rPr>
              <a:pPr algn="ctr"/>
              <a:t>‹#›</a:t>
            </a:fld>
            <a:endParaRPr lang="id-ID" sz="1050" dirty="0">
              <a:solidFill>
                <a:schemeClr val="bg1"/>
              </a:solidFill>
            </a:endParaRPr>
          </a:p>
        </p:txBody>
      </p:sp>
      <p:sp>
        <p:nvSpPr>
          <p:cNvPr id="15" name="Picture Placeholder 14"/>
          <p:cNvSpPr>
            <a:spLocks noGrp="1"/>
          </p:cNvSpPr>
          <p:nvPr>
            <p:ph type="pic" sz="quarter" idx="10"/>
          </p:nvPr>
        </p:nvSpPr>
        <p:spPr>
          <a:xfrm>
            <a:off x="894159" y="2471738"/>
            <a:ext cx="2405063" cy="2353539"/>
          </a:xfrm>
        </p:spPr>
        <p:txBody>
          <a:bodyPr>
            <a:normAutofit/>
          </a:bodyPr>
          <a:lstStyle>
            <a:lvl1pPr>
              <a:defRPr sz="1200">
                <a:solidFill>
                  <a:schemeClr val="accent2"/>
                </a:solidFill>
              </a:defRPr>
            </a:lvl1pPr>
          </a:lstStyle>
          <a:p>
            <a:endParaRPr lang="id-ID" dirty="0"/>
          </a:p>
        </p:txBody>
      </p:sp>
      <p:sp>
        <p:nvSpPr>
          <p:cNvPr id="16" name="Picture Placeholder 14"/>
          <p:cNvSpPr>
            <a:spLocks noGrp="1"/>
          </p:cNvSpPr>
          <p:nvPr>
            <p:ph type="pic" sz="quarter" idx="11"/>
          </p:nvPr>
        </p:nvSpPr>
        <p:spPr>
          <a:xfrm>
            <a:off x="3365866" y="2471738"/>
            <a:ext cx="2405063" cy="2353539"/>
          </a:xfrm>
        </p:spPr>
        <p:txBody>
          <a:bodyPr>
            <a:normAutofit/>
          </a:bodyPr>
          <a:lstStyle>
            <a:lvl1pPr>
              <a:defRPr sz="1200">
                <a:solidFill>
                  <a:schemeClr val="accent2"/>
                </a:solidFill>
              </a:defRPr>
            </a:lvl1pPr>
          </a:lstStyle>
          <a:p>
            <a:endParaRPr lang="id-ID" dirty="0"/>
          </a:p>
        </p:txBody>
      </p:sp>
      <p:sp>
        <p:nvSpPr>
          <p:cNvPr id="17" name="Picture Placeholder 14"/>
          <p:cNvSpPr>
            <a:spLocks noGrp="1"/>
          </p:cNvSpPr>
          <p:nvPr>
            <p:ph type="pic" sz="quarter" idx="12"/>
          </p:nvPr>
        </p:nvSpPr>
        <p:spPr>
          <a:xfrm>
            <a:off x="5857443" y="2471738"/>
            <a:ext cx="2405063" cy="2353539"/>
          </a:xfrm>
        </p:spPr>
        <p:txBody>
          <a:bodyPr>
            <a:normAutofit/>
          </a:bodyPr>
          <a:lstStyle>
            <a:lvl1pPr>
              <a:defRPr sz="1200">
                <a:solidFill>
                  <a:schemeClr val="accent2"/>
                </a:solidFill>
              </a:defRPr>
            </a:lvl1pPr>
          </a:lstStyle>
          <a:p>
            <a:endParaRPr lang="id-ID" dirty="0"/>
          </a:p>
        </p:txBody>
      </p:sp>
    </p:spTree>
    <p:extLst>
      <p:ext uri="{BB962C8B-B14F-4D97-AF65-F5344CB8AC3E}">
        <p14:creationId xmlns:p14="http://schemas.microsoft.com/office/powerpoint/2010/main" val="49982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FD7CA9-2E88-0843-BD82-705B8BE9D48D}"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2597391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FD7CA9-2E88-0843-BD82-705B8BE9D48D}" type="datetimeFigureOut">
              <a:rPr lang="en-US" smtClean="0"/>
              <a:t>4/22/17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965520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FD7CA9-2E88-0843-BD82-705B8BE9D48D}"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66792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FD7CA9-2E88-0843-BD82-705B8BE9D48D}" type="datetimeFigureOut">
              <a:rPr lang="en-US" smtClean="0"/>
              <a:t>4/22/17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1454342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FD7CA9-2E88-0843-BD82-705B8BE9D48D}" type="datetimeFigureOut">
              <a:rPr lang="en-US" smtClean="0"/>
              <a:t>4/22/17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364344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FD7CA9-2E88-0843-BD82-705B8BE9D48D}" type="datetimeFigureOut">
              <a:rPr lang="en-US" smtClean="0"/>
              <a:t>4/22/17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366330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FD7CA9-2E88-0843-BD82-705B8BE9D48D}"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318053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FD7CA9-2E88-0843-BD82-705B8BE9D48D}" type="datetimeFigureOut">
              <a:rPr lang="en-US" smtClean="0"/>
              <a:t>4/22/17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DE8D55-4134-8F44-A8CD-ADFEC79335C4}" type="slidenum">
              <a:rPr lang="en-US" smtClean="0"/>
              <a:t>‹#›</a:t>
            </a:fld>
            <a:endParaRPr lang="en-US"/>
          </a:p>
        </p:txBody>
      </p:sp>
    </p:spTree>
    <p:extLst>
      <p:ext uri="{BB962C8B-B14F-4D97-AF65-F5344CB8AC3E}">
        <p14:creationId xmlns:p14="http://schemas.microsoft.com/office/powerpoint/2010/main" val="3609729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FD7CA9-2E88-0843-BD82-705B8BE9D48D}" type="datetimeFigureOut">
              <a:rPr lang="en-US" smtClean="0"/>
              <a:t>4/22/17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DE8D55-4134-8F44-A8CD-ADFEC79335C4}" type="slidenum">
              <a:rPr lang="en-US" smtClean="0"/>
              <a:t>‹#›</a:t>
            </a:fld>
            <a:endParaRPr lang="en-US"/>
          </a:p>
        </p:txBody>
      </p:sp>
    </p:spTree>
    <p:extLst>
      <p:ext uri="{BB962C8B-B14F-4D97-AF65-F5344CB8AC3E}">
        <p14:creationId xmlns:p14="http://schemas.microsoft.com/office/powerpoint/2010/main" val="265254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1.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5" Type="http://schemas.openxmlformats.org/officeDocument/2006/relationships/image" Target="../media/image33.tiff"/><Relationship Id="rId6" Type="http://schemas.openxmlformats.org/officeDocument/2006/relationships/image" Target="../media/image34.tiff"/><Relationship Id="rId7" Type="http://schemas.openxmlformats.org/officeDocument/2006/relationships/image" Target="../media/image35.tiff"/><Relationship Id="rId8" Type="http://schemas.openxmlformats.org/officeDocument/2006/relationships/image" Target="../media/image36.tiff"/><Relationship Id="rId9" Type="http://schemas.openxmlformats.org/officeDocument/2006/relationships/image" Target="../media/image37.tiff"/><Relationship Id="rId10" Type="http://schemas.openxmlformats.org/officeDocument/2006/relationships/image" Target="../media/image11.jpeg"/><Relationship Id="rId11" Type="http://schemas.openxmlformats.org/officeDocument/2006/relationships/image" Target="../media/image38.tiff"/><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chart" Target="../charts/chart6.xml"/><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emf"/></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gif"/><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06" y="385478"/>
            <a:ext cx="8229600" cy="1143000"/>
          </a:xfrm>
        </p:spPr>
        <p:txBody>
          <a:bodyPr>
            <a:normAutofit fontScale="90000"/>
          </a:bodyPr>
          <a:lstStyle/>
          <a:p>
            <a:r>
              <a:rPr lang="en-US" b="1" i="1" dirty="0" smtClean="0"/>
              <a:t>Sticky Science: </a:t>
            </a:r>
            <a:r>
              <a:rPr lang="en-US" b="1" i="1" dirty="0" smtClean="0"/>
              <a:t/>
            </a:r>
            <a:br>
              <a:rPr lang="en-US" b="1" i="1" dirty="0" smtClean="0"/>
            </a:br>
            <a:r>
              <a:rPr lang="en-US" b="1" i="1" dirty="0" smtClean="0"/>
              <a:t>Sixty </a:t>
            </a:r>
            <a:r>
              <a:rPr lang="en-US" b="1" i="1" dirty="0"/>
              <a:t>Years of Research and (In)Action on Fluorinated </a:t>
            </a:r>
            <a:r>
              <a:rPr lang="en-US" b="1" i="1" dirty="0" smtClean="0"/>
              <a:t>Compounds</a:t>
            </a:r>
            <a:endParaRPr lang="en-US" b="1" dirty="0"/>
          </a:p>
        </p:txBody>
      </p:sp>
      <p:sp>
        <p:nvSpPr>
          <p:cNvPr id="3" name="Content Placeholder 2"/>
          <p:cNvSpPr>
            <a:spLocks noGrp="1"/>
          </p:cNvSpPr>
          <p:nvPr>
            <p:ph idx="1"/>
          </p:nvPr>
        </p:nvSpPr>
        <p:spPr/>
        <p:txBody>
          <a:bodyPr/>
          <a:lstStyle/>
          <a:p>
            <a:pPr marL="0" indent="0">
              <a:buNone/>
            </a:pPr>
            <a:endParaRPr lang="en-US" b="1" dirty="0" smtClean="0">
              <a:latin typeface="Garamond"/>
              <a:cs typeface="Garamond"/>
            </a:endParaRPr>
          </a:p>
          <a:p>
            <a:pPr marL="0" indent="0" algn="ctr">
              <a:buNone/>
            </a:pPr>
            <a:r>
              <a:rPr lang="en-US" b="1" dirty="0" smtClean="0">
                <a:latin typeface="Garamond"/>
                <a:cs typeface="Garamond"/>
              </a:rPr>
              <a:t>Phil Brown</a:t>
            </a:r>
          </a:p>
          <a:p>
            <a:pPr marL="0" indent="0" algn="ctr">
              <a:buNone/>
            </a:pPr>
            <a:r>
              <a:rPr lang="en-US" b="1" dirty="0" smtClean="0">
                <a:latin typeface="Garamond"/>
                <a:cs typeface="Garamond"/>
              </a:rPr>
              <a:t>Northeastern University</a:t>
            </a:r>
          </a:p>
          <a:p>
            <a:pPr marL="0" indent="0" algn="ctr">
              <a:buNone/>
            </a:pPr>
            <a:r>
              <a:rPr lang="en-US" sz="2400" b="1" dirty="0">
                <a:latin typeface="Garamond"/>
                <a:cs typeface="Garamond"/>
              </a:rPr>
              <a:t/>
            </a:r>
            <a:br>
              <a:rPr lang="en-US" sz="2400" b="1" dirty="0">
                <a:latin typeface="Garamond"/>
                <a:cs typeface="Garamond"/>
              </a:rPr>
            </a:br>
            <a:r>
              <a:rPr lang="en-US" sz="2400" b="1" dirty="0"/>
              <a:t> </a:t>
            </a:r>
            <a:r>
              <a:rPr lang="en-US" sz="2400" b="1" dirty="0">
                <a:latin typeface="Garamond"/>
                <a:cs typeface="Garamond"/>
              </a:rPr>
              <a:t>Environmental Justice and the Future of Environmental Health </a:t>
            </a:r>
            <a:r>
              <a:rPr lang="en-US" sz="2400" b="1" dirty="0">
                <a:latin typeface="Garamond"/>
                <a:cs typeface="Garamond"/>
              </a:rPr>
              <a:t>Research- </a:t>
            </a:r>
            <a:r>
              <a:rPr lang="en-US" sz="2400" b="1" dirty="0">
                <a:latin typeface="Garamond"/>
                <a:cs typeface="Garamond"/>
              </a:rPr>
              <a:t>R</a:t>
            </a:r>
            <a:r>
              <a:rPr lang="en-US" sz="2400" b="1" dirty="0">
                <a:latin typeface="Garamond"/>
                <a:cs typeface="Garamond"/>
              </a:rPr>
              <a:t>utgers University  April 28, 2017</a:t>
            </a:r>
            <a:endParaRPr lang="en-US" sz="2400" b="1" dirty="0">
              <a:latin typeface="Garamond"/>
              <a:cs typeface="Garamond"/>
            </a:endParaRPr>
          </a:p>
        </p:txBody>
      </p:sp>
      <p:pic>
        <p:nvPicPr>
          <p:cNvPr id="4" name="Picture 3" descr="NU_SSEHRI_Rg_CMY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5461" y="4738795"/>
            <a:ext cx="5506304" cy="928075"/>
          </a:xfrm>
          <a:prstGeom prst="rect">
            <a:avLst/>
          </a:prstGeom>
        </p:spPr>
      </p:pic>
      <p:sp>
        <p:nvSpPr>
          <p:cNvPr id="5" name="TextBox 4"/>
          <p:cNvSpPr txBox="1"/>
          <p:nvPr/>
        </p:nvSpPr>
        <p:spPr>
          <a:xfrm>
            <a:off x="418506" y="6003005"/>
            <a:ext cx="8370124" cy="646331"/>
          </a:xfrm>
          <a:prstGeom prst="rect">
            <a:avLst/>
          </a:prstGeom>
          <a:noFill/>
        </p:spPr>
        <p:txBody>
          <a:bodyPr wrap="square" rtlCol="0">
            <a:spAutoFit/>
          </a:bodyPr>
          <a:lstStyle/>
          <a:p>
            <a:pPr algn="ctr"/>
            <a:r>
              <a:rPr lang="en-US" dirty="0" smtClean="0"/>
              <a:t>Funding: </a:t>
            </a:r>
            <a:r>
              <a:rPr lang="en-US" dirty="0"/>
              <a:t> EPA STAR Fellowship (FP-917119</a:t>
            </a:r>
            <a:r>
              <a:rPr lang="en-US" dirty="0" smtClean="0"/>
              <a:t>), NIEHS (</a:t>
            </a:r>
            <a:r>
              <a:rPr lang="en-US" dirty="0"/>
              <a:t>1R01ES017514 - </a:t>
            </a:r>
            <a:r>
              <a:rPr lang="en-US" dirty="0" smtClean="0"/>
              <a:t>01A1 </a:t>
            </a:r>
            <a:r>
              <a:rPr lang="en-US" dirty="0" smtClean="0"/>
              <a:t>and      </a:t>
            </a:r>
          </a:p>
          <a:p>
            <a:pPr algn="ctr"/>
            <a:r>
              <a:rPr lang="en-US" dirty="0" smtClean="0"/>
              <a:t>1R13 </a:t>
            </a:r>
            <a:r>
              <a:rPr lang="en-US" dirty="0" smtClean="0"/>
              <a:t>ES028097-01</a:t>
            </a:r>
            <a:r>
              <a:rPr lang="en-US" dirty="0" smtClean="0"/>
              <a:t>),  NSF </a:t>
            </a:r>
            <a:r>
              <a:rPr lang="en-US" dirty="0" smtClean="0"/>
              <a:t>(SES</a:t>
            </a:r>
            <a:r>
              <a:rPr lang="en-US" dirty="0"/>
              <a:t>-</a:t>
            </a:r>
            <a:r>
              <a:rPr lang="en-US" dirty="0" smtClean="0"/>
              <a:t>0924241 and SES-1456897 ) </a:t>
            </a:r>
            <a:endParaRPr lang="en-US" dirty="0"/>
          </a:p>
        </p:txBody>
      </p:sp>
    </p:spTree>
    <p:extLst>
      <p:ext uri="{BB962C8B-B14F-4D97-AF65-F5344CB8AC3E}">
        <p14:creationId xmlns:p14="http://schemas.microsoft.com/office/powerpoint/2010/main" val="32753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151"/>
          <a:stretch/>
        </p:blipFill>
        <p:spPr>
          <a:xfrm>
            <a:off x="239715" y="1057002"/>
            <a:ext cx="2676375" cy="2576847"/>
          </a:xfrm>
          <a:prstGeom prst="rect">
            <a:avLst/>
          </a:prstGeom>
        </p:spPr>
      </p:pic>
      <p:sp>
        <p:nvSpPr>
          <p:cNvPr id="32" name="TextBox 31"/>
          <p:cNvSpPr txBox="1"/>
          <p:nvPr/>
        </p:nvSpPr>
        <p:spPr>
          <a:xfrm>
            <a:off x="488284" y="182171"/>
            <a:ext cx="4619983" cy="784830"/>
          </a:xfrm>
          <a:prstGeom prst="rect">
            <a:avLst/>
          </a:prstGeom>
          <a:noFill/>
        </p:spPr>
        <p:txBody>
          <a:bodyPr wrap="none" rtlCol="0">
            <a:spAutoFit/>
          </a:bodyPr>
          <a:lstStyle/>
          <a:p>
            <a:pPr algn="ctr"/>
            <a:r>
              <a:rPr lang="id-ID" sz="4500" b="1" dirty="0">
                <a:solidFill>
                  <a:schemeClr val="accent2">
                    <a:lumMod val="75000"/>
                  </a:schemeClr>
                </a:solidFill>
                <a:latin typeface="+mj-lt"/>
              </a:rPr>
              <a:t>Cottage Grove, MN</a:t>
            </a:r>
            <a:endParaRPr lang="en-US" sz="4500" b="1" dirty="0">
              <a:solidFill>
                <a:schemeClr val="accent2">
                  <a:lumMod val="75000"/>
                </a:schemeClr>
              </a:solidFill>
              <a:latin typeface="+mj-lt"/>
            </a:endParaRPr>
          </a:p>
        </p:txBody>
      </p:sp>
      <p:sp>
        <p:nvSpPr>
          <p:cNvPr id="6" name="5-Point Star 5"/>
          <p:cNvSpPr/>
          <p:nvPr/>
        </p:nvSpPr>
        <p:spPr>
          <a:xfrm>
            <a:off x="1470090" y="2776251"/>
            <a:ext cx="405223" cy="35617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95573" y="3614839"/>
            <a:ext cx="8742919" cy="3108543"/>
          </a:xfrm>
          <a:prstGeom prst="rect">
            <a:avLst/>
          </a:prstGeom>
          <a:noFill/>
        </p:spPr>
        <p:txBody>
          <a:bodyPr wrap="square" rtlCol="0">
            <a:spAutoFit/>
          </a:bodyPr>
          <a:lstStyle/>
          <a:p>
            <a:r>
              <a:rPr lang="en-US" sz="2600" b="1" u="sng" dirty="0">
                <a:solidFill>
                  <a:schemeClr val="accent2">
                    <a:lumMod val="75000"/>
                  </a:schemeClr>
                </a:solidFill>
                <a:latin typeface="+mj-lt"/>
              </a:rPr>
              <a:t>2002</a:t>
            </a:r>
            <a:r>
              <a:rPr lang="en-US" sz="2600" b="1" dirty="0">
                <a:solidFill>
                  <a:schemeClr val="accent2">
                    <a:lumMod val="75000"/>
                  </a:schemeClr>
                </a:solidFill>
                <a:latin typeface="+mj-lt"/>
              </a:rPr>
              <a:t>: </a:t>
            </a:r>
            <a:r>
              <a:rPr lang="en-US" sz="2600" dirty="0">
                <a:latin typeface="+mj-lt"/>
              </a:rPr>
              <a:t>MPCA* and </a:t>
            </a:r>
            <a:r>
              <a:rPr lang="en-US" sz="2400" dirty="0">
                <a:latin typeface="+mj-lt"/>
              </a:rPr>
              <a:t>Residents told 5/6 of their wells were contaminated with PFOA and PFOS</a:t>
            </a:r>
          </a:p>
          <a:p>
            <a:pPr marL="742950" lvl="1" indent="-285750">
              <a:buFont typeface="Wingdings" charset="2"/>
              <a:buChar char="§"/>
            </a:pPr>
            <a:r>
              <a:rPr lang="en-US" sz="2400" dirty="0">
                <a:latin typeface="+mj-lt"/>
              </a:rPr>
              <a:t>Chemicals from local 3M plants</a:t>
            </a:r>
          </a:p>
          <a:p>
            <a:pPr lvl="1"/>
            <a:endParaRPr lang="en-US" sz="2400" dirty="0">
              <a:latin typeface="+mj-lt"/>
            </a:endParaRPr>
          </a:p>
          <a:p>
            <a:r>
              <a:rPr lang="en-US" sz="2600" b="1" u="sng" dirty="0">
                <a:solidFill>
                  <a:schemeClr val="accent2">
                    <a:lumMod val="75000"/>
                  </a:schemeClr>
                </a:solidFill>
                <a:latin typeface="+mj-lt"/>
              </a:rPr>
              <a:t>October 2004</a:t>
            </a:r>
            <a:r>
              <a:rPr lang="en-US" sz="2600" dirty="0">
                <a:solidFill>
                  <a:schemeClr val="accent2">
                    <a:lumMod val="75000"/>
                  </a:schemeClr>
                </a:solidFill>
                <a:latin typeface="+mj-lt"/>
              </a:rPr>
              <a:t>: </a:t>
            </a:r>
            <a:r>
              <a:rPr lang="en-US" sz="2400" dirty="0">
                <a:latin typeface="+mj-lt"/>
              </a:rPr>
              <a:t>Residents file a lawsuit against 3M, citing increased risk of cancer and asthma</a:t>
            </a:r>
          </a:p>
          <a:p>
            <a:pPr marL="742950" lvl="1" indent="-285750">
              <a:buFont typeface="Wingdings" charset="2"/>
              <a:buChar char="§"/>
            </a:pPr>
            <a:r>
              <a:rPr lang="en-US" sz="2400" dirty="0">
                <a:latin typeface="+mj-lt"/>
              </a:rPr>
              <a:t>Seeking environmental cleanup, health monitoring, and monetary </a:t>
            </a:r>
            <a:r>
              <a:rPr lang="en-US" sz="2400" dirty="0" smtClean="0">
                <a:latin typeface="+mj-lt"/>
              </a:rPr>
              <a:t>damages; suit dismissed</a:t>
            </a:r>
            <a:endParaRPr lang="en-US" sz="2400" dirty="0">
              <a:latin typeface="+mj-lt"/>
            </a:endParaRPr>
          </a:p>
        </p:txBody>
      </p:sp>
      <p:sp>
        <p:nvSpPr>
          <p:cNvPr id="11" name="TextBox 10"/>
          <p:cNvSpPr txBox="1"/>
          <p:nvPr/>
        </p:nvSpPr>
        <p:spPr>
          <a:xfrm>
            <a:off x="2798275" y="1334001"/>
            <a:ext cx="6119446" cy="1754326"/>
          </a:xfrm>
          <a:prstGeom prst="rect">
            <a:avLst/>
          </a:prstGeom>
          <a:noFill/>
        </p:spPr>
        <p:txBody>
          <a:bodyPr wrap="square" rtlCol="0">
            <a:spAutoFit/>
          </a:bodyPr>
          <a:lstStyle/>
          <a:p>
            <a:pPr marL="285750" indent="-285750">
              <a:buFont typeface="Wingdings" charset="2"/>
              <a:buChar char="§"/>
            </a:pPr>
            <a:r>
              <a:rPr lang="en-US" sz="2400" dirty="0">
                <a:latin typeface="+mj-lt"/>
              </a:rPr>
              <a:t>3M buried an estimated </a:t>
            </a:r>
            <a:r>
              <a:rPr lang="en-US" sz="3000" b="1" dirty="0">
                <a:solidFill>
                  <a:schemeClr val="accent2">
                    <a:lumMod val="75000"/>
                  </a:schemeClr>
                </a:solidFill>
                <a:latin typeface="+mj-lt"/>
              </a:rPr>
              <a:t>45 tons </a:t>
            </a:r>
            <a:r>
              <a:rPr lang="en-US" sz="2400" dirty="0">
                <a:latin typeface="+mj-lt"/>
              </a:rPr>
              <a:t>of PFAS waste at local Woodbury landfill</a:t>
            </a:r>
          </a:p>
          <a:p>
            <a:pPr marL="285750" indent="-285750">
              <a:buFont typeface="Wingdings" charset="2"/>
              <a:buChar char="§"/>
            </a:pPr>
            <a:r>
              <a:rPr lang="en-US" sz="2400" dirty="0">
                <a:latin typeface="+mj-lt"/>
              </a:rPr>
              <a:t>Estimated</a:t>
            </a:r>
            <a:r>
              <a:rPr lang="en-US" sz="3000" b="1" dirty="0">
                <a:solidFill>
                  <a:schemeClr val="accent2">
                    <a:lumMod val="75000"/>
                  </a:schemeClr>
                </a:solidFill>
                <a:latin typeface="+mj-lt"/>
              </a:rPr>
              <a:t> 50,000 pounds </a:t>
            </a:r>
            <a:r>
              <a:rPr lang="en-US" sz="2400" dirty="0">
                <a:latin typeface="+mj-lt"/>
              </a:rPr>
              <a:t>of PFAS released into the Mississippi River </a:t>
            </a:r>
            <a:r>
              <a:rPr lang="en-US" sz="2400" u="sng" dirty="0">
                <a:latin typeface="+mj-lt"/>
              </a:rPr>
              <a:t>each year </a:t>
            </a:r>
          </a:p>
        </p:txBody>
      </p:sp>
      <p:sp>
        <p:nvSpPr>
          <p:cNvPr id="39" name="TextBox 38"/>
          <p:cNvSpPr txBox="1"/>
          <p:nvPr/>
        </p:nvSpPr>
        <p:spPr>
          <a:xfrm>
            <a:off x="5265042" y="297587"/>
            <a:ext cx="2634603" cy="553998"/>
          </a:xfrm>
          <a:prstGeom prst="rect">
            <a:avLst/>
          </a:prstGeom>
          <a:noFill/>
        </p:spPr>
        <p:txBody>
          <a:bodyPr wrap="square" rtlCol="0">
            <a:spAutoFit/>
          </a:bodyPr>
          <a:lstStyle/>
          <a:p>
            <a:pPr algn="ctr"/>
            <a:r>
              <a:rPr lang="id-ID" sz="3000" b="1" dirty="0">
                <a:solidFill>
                  <a:schemeClr val="bg1">
                    <a:lumMod val="50000"/>
                  </a:schemeClr>
                </a:solidFill>
                <a:latin typeface="+mj-lt"/>
              </a:rPr>
              <a:t>PFOA and PFOS</a:t>
            </a:r>
            <a:endParaRPr lang="en-US" sz="3000" b="1" dirty="0">
              <a:solidFill>
                <a:schemeClr val="bg1">
                  <a:lumMod val="50000"/>
                </a:schemeClr>
              </a:solidFill>
              <a:latin typeface="+mj-lt"/>
            </a:endParaRPr>
          </a:p>
        </p:txBody>
      </p:sp>
    </p:spTree>
    <p:extLst>
      <p:ext uri="{BB962C8B-B14F-4D97-AF65-F5344CB8AC3E}">
        <p14:creationId xmlns:p14="http://schemas.microsoft.com/office/powerpoint/2010/main" val="58074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16524" y="195497"/>
            <a:ext cx="4032900" cy="784830"/>
          </a:xfrm>
          <a:prstGeom prst="rect">
            <a:avLst/>
          </a:prstGeom>
          <a:noFill/>
        </p:spPr>
        <p:txBody>
          <a:bodyPr wrap="none" rtlCol="0">
            <a:spAutoFit/>
          </a:bodyPr>
          <a:lstStyle/>
          <a:p>
            <a:pPr algn="ctr"/>
            <a:r>
              <a:rPr lang="id-ID" sz="4500" b="1" dirty="0">
                <a:solidFill>
                  <a:schemeClr val="accent2">
                    <a:lumMod val="75000"/>
                  </a:schemeClr>
                </a:solidFill>
                <a:latin typeface="+mj-lt"/>
              </a:rPr>
              <a:t>Hoosick Falls, NY</a:t>
            </a:r>
            <a:endParaRPr lang="en-US" sz="4500" b="1" dirty="0">
              <a:solidFill>
                <a:schemeClr val="accent2">
                  <a:lumMod val="75000"/>
                </a:schemeClr>
              </a:solidFill>
              <a:latin typeface="+mj-lt"/>
            </a:endParaRPr>
          </a:p>
        </p:txBody>
      </p:sp>
      <p:sp>
        <p:nvSpPr>
          <p:cNvPr id="11" name="TextBox 10"/>
          <p:cNvSpPr txBox="1"/>
          <p:nvPr/>
        </p:nvSpPr>
        <p:spPr>
          <a:xfrm>
            <a:off x="2787278" y="1050710"/>
            <a:ext cx="6119446" cy="2123658"/>
          </a:xfrm>
          <a:prstGeom prst="rect">
            <a:avLst/>
          </a:prstGeom>
          <a:noFill/>
        </p:spPr>
        <p:txBody>
          <a:bodyPr wrap="square" rtlCol="0">
            <a:spAutoFit/>
          </a:bodyPr>
          <a:lstStyle/>
          <a:p>
            <a:pPr marL="285750" indent="-285750">
              <a:buFont typeface="Wingdings" charset="2"/>
              <a:buChar char="§"/>
            </a:pPr>
            <a:r>
              <a:rPr lang="en-US" sz="2400" dirty="0">
                <a:latin typeface="+mj-lt"/>
              </a:rPr>
              <a:t>Up to </a:t>
            </a:r>
            <a:r>
              <a:rPr lang="en-US" sz="3000" b="1" dirty="0">
                <a:solidFill>
                  <a:schemeClr val="accent2">
                    <a:lumMod val="75000"/>
                  </a:schemeClr>
                </a:solidFill>
                <a:latin typeface="+mj-lt"/>
              </a:rPr>
              <a:t>662ppt </a:t>
            </a:r>
            <a:r>
              <a:rPr lang="en-US" sz="2400" dirty="0">
                <a:latin typeface="+mj-lt"/>
              </a:rPr>
              <a:t>of PFOA in municipal drinking water </a:t>
            </a:r>
            <a:r>
              <a:rPr lang="en-US" sz="2400" b="1" dirty="0">
                <a:solidFill>
                  <a:schemeClr val="bg1">
                    <a:lumMod val="50000"/>
                  </a:schemeClr>
                </a:solidFill>
              </a:rPr>
              <a:t>(June 2015)</a:t>
            </a:r>
            <a:endParaRPr lang="en-US" sz="2400" dirty="0">
              <a:latin typeface="+mj-lt"/>
            </a:endParaRPr>
          </a:p>
          <a:p>
            <a:pPr marL="285750" indent="-285750">
              <a:buFont typeface="Wingdings" charset="2"/>
              <a:buChar char="§"/>
            </a:pPr>
            <a:r>
              <a:rPr lang="en-US" sz="2400" dirty="0">
                <a:latin typeface="+mj-lt"/>
              </a:rPr>
              <a:t>Up to </a:t>
            </a:r>
            <a:r>
              <a:rPr lang="en-US" sz="3000" b="1" dirty="0">
                <a:solidFill>
                  <a:schemeClr val="accent2">
                    <a:lumMod val="75000"/>
                  </a:schemeClr>
                </a:solidFill>
                <a:latin typeface="+mj-lt"/>
              </a:rPr>
              <a:t>18,000ppt</a:t>
            </a:r>
            <a:r>
              <a:rPr lang="en-US" sz="2400" dirty="0">
                <a:latin typeface="+mj-lt"/>
              </a:rPr>
              <a:t> in groundwater near Saint Gobain plant </a:t>
            </a:r>
            <a:r>
              <a:rPr lang="en-US" sz="2400" b="1" dirty="0">
                <a:solidFill>
                  <a:schemeClr val="bg1">
                    <a:lumMod val="50000"/>
                  </a:schemeClr>
                </a:solidFill>
              </a:rPr>
              <a:t>(June 2015)</a:t>
            </a:r>
          </a:p>
          <a:p>
            <a:pPr marL="285750" indent="-285750">
              <a:buFont typeface="Wingdings" charset="2"/>
              <a:buChar char="§"/>
            </a:pPr>
            <a:endParaRPr lang="en-US" sz="2400" dirty="0">
              <a:latin typeface="+mj-lt"/>
            </a:endParaRPr>
          </a:p>
        </p:txBody>
      </p:sp>
      <p:pic>
        <p:nvPicPr>
          <p:cNvPr id="2" name="Picture 1"/>
          <p:cNvPicPr>
            <a:picLocks noChangeAspect="1"/>
          </p:cNvPicPr>
          <p:nvPr/>
        </p:nvPicPr>
        <p:blipFill>
          <a:blip r:embed="rId3"/>
          <a:stretch>
            <a:fillRect/>
          </a:stretch>
        </p:blipFill>
        <p:spPr>
          <a:xfrm rot="585490">
            <a:off x="249712" y="937643"/>
            <a:ext cx="2684168" cy="1954969"/>
          </a:xfrm>
          <a:prstGeom prst="rect">
            <a:avLst/>
          </a:prstGeom>
        </p:spPr>
      </p:pic>
      <p:sp>
        <p:nvSpPr>
          <p:cNvPr id="6" name="5-Point Star 5"/>
          <p:cNvSpPr/>
          <p:nvPr/>
        </p:nvSpPr>
        <p:spPr>
          <a:xfrm>
            <a:off x="1857373" y="1774712"/>
            <a:ext cx="325659" cy="3296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91613" y="4630123"/>
            <a:ext cx="8515111" cy="2092881"/>
          </a:xfrm>
          <a:prstGeom prst="rect">
            <a:avLst/>
          </a:prstGeom>
          <a:noFill/>
        </p:spPr>
        <p:txBody>
          <a:bodyPr wrap="square" rtlCol="0">
            <a:spAutoFit/>
          </a:bodyPr>
          <a:lstStyle/>
          <a:p>
            <a:r>
              <a:rPr lang="en-US" sz="2600" b="1" u="sng" dirty="0">
                <a:solidFill>
                  <a:schemeClr val="accent2">
                    <a:lumMod val="75000"/>
                  </a:schemeClr>
                </a:solidFill>
                <a:latin typeface="+mj-lt"/>
              </a:rPr>
              <a:t>Nov 10, 2015</a:t>
            </a:r>
            <a:r>
              <a:rPr lang="en-US" sz="2600" dirty="0">
                <a:solidFill>
                  <a:schemeClr val="accent2">
                    <a:lumMod val="75000"/>
                  </a:schemeClr>
                </a:solidFill>
                <a:latin typeface="+mj-lt"/>
              </a:rPr>
              <a:t>: </a:t>
            </a:r>
            <a:r>
              <a:rPr lang="en-US" sz="2600" dirty="0">
                <a:latin typeface="+mj-lt"/>
              </a:rPr>
              <a:t>residents officially learn from local manufacturer Saint Gobain that their water has tested positive for PFOA</a:t>
            </a:r>
          </a:p>
          <a:p>
            <a:pPr marL="914400" lvl="1" indent="-457200">
              <a:buFont typeface="Wingdings" charset="2"/>
              <a:buChar char="§"/>
            </a:pPr>
            <a:r>
              <a:rPr lang="en-US" sz="2600" dirty="0">
                <a:latin typeface="+mj-lt"/>
              </a:rPr>
              <a:t>Saint Gobain pledged to install water filtration system and provide bottled water to residents</a:t>
            </a:r>
          </a:p>
        </p:txBody>
      </p:sp>
      <p:sp>
        <p:nvSpPr>
          <p:cNvPr id="9" name="TextBox 8"/>
          <p:cNvSpPr txBox="1"/>
          <p:nvPr/>
        </p:nvSpPr>
        <p:spPr>
          <a:xfrm>
            <a:off x="516524" y="3174368"/>
            <a:ext cx="8515111" cy="1292662"/>
          </a:xfrm>
          <a:prstGeom prst="rect">
            <a:avLst/>
          </a:prstGeom>
          <a:noFill/>
        </p:spPr>
        <p:txBody>
          <a:bodyPr wrap="square" rtlCol="0">
            <a:spAutoFit/>
          </a:bodyPr>
          <a:lstStyle/>
          <a:p>
            <a:pPr marL="457200" indent="-457200">
              <a:buFont typeface="Wingdings" charset="2"/>
              <a:buChar char="ü"/>
            </a:pPr>
            <a:r>
              <a:rPr lang="en-US" sz="2600" dirty="0">
                <a:latin typeface="+mj-lt"/>
              </a:rPr>
              <a:t>Contamination found by local resident that tested the municipal water himself after hearing about cases in the Mid-Ohio River Valley and Cottage Grove.</a:t>
            </a:r>
          </a:p>
        </p:txBody>
      </p:sp>
    </p:spTree>
    <p:extLst>
      <p:ext uri="{BB962C8B-B14F-4D97-AF65-F5344CB8AC3E}">
        <p14:creationId xmlns:p14="http://schemas.microsoft.com/office/powerpoint/2010/main" val="156426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16524" y="195497"/>
            <a:ext cx="4032900" cy="784830"/>
          </a:xfrm>
          <a:prstGeom prst="rect">
            <a:avLst/>
          </a:prstGeom>
          <a:noFill/>
        </p:spPr>
        <p:txBody>
          <a:bodyPr wrap="none" rtlCol="0">
            <a:spAutoFit/>
          </a:bodyPr>
          <a:lstStyle/>
          <a:p>
            <a:pPr algn="ctr"/>
            <a:r>
              <a:rPr lang="id-ID" sz="4500" b="1" dirty="0">
                <a:solidFill>
                  <a:schemeClr val="accent2">
                    <a:lumMod val="75000"/>
                  </a:schemeClr>
                </a:solidFill>
                <a:latin typeface="+mj-lt"/>
              </a:rPr>
              <a:t>Hoosick Falls, NY</a:t>
            </a:r>
            <a:endParaRPr lang="en-US" sz="4500" b="1" dirty="0">
              <a:solidFill>
                <a:schemeClr val="accent2">
                  <a:lumMod val="75000"/>
                </a:schemeClr>
              </a:solidFill>
              <a:latin typeface="+mj-lt"/>
            </a:endParaRPr>
          </a:p>
        </p:txBody>
      </p:sp>
      <p:sp>
        <p:nvSpPr>
          <p:cNvPr id="39" name="TextBox 38"/>
          <p:cNvSpPr txBox="1"/>
          <p:nvPr/>
        </p:nvSpPr>
        <p:spPr>
          <a:xfrm>
            <a:off x="5221498" y="310913"/>
            <a:ext cx="2634603" cy="553998"/>
          </a:xfrm>
          <a:prstGeom prst="rect">
            <a:avLst/>
          </a:prstGeom>
          <a:noFill/>
        </p:spPr>
        <p:txBody>
          <a:bodyPr wrap="square" rtlCol="0">
            <a:spAutoFit/>
          </a:bodyPr>
          <a:lstStyle/>
          <a:p>
            <a:pPr algn="ctr"/>
            <a:r>
              <a:rPr lang="id-ID" sz="3000" b="1" dirty="0">
                <a:solidFill>
                  <a:schemeClr val="bg1">
                    <a:lumMod val="50000"/>
                  </a:schemeClr>
                </a:solidFill>
                <a:latin typeface="+mj-lt"/>
              </a:rPr>
              <a:t>PFOA</a:t>
            </a:r>
            <a:endParaRPr lang="en-US" sz="3000" b="1" dirty="0">
              <a:solidFill>
                <a:schemeClr val="bg1">
                  <a:lumMod val="50000"/>
                </a:schemeClr>
              </a:solidFill>
              <a:latin typeface="+mj-lt"/>
            </a:endParaRPr>
          </a:p>
        </p:txBody>
      </p:sp>
      <p:pic>
        <p:nvPicPr>
          <p:cNvPr id="2" name="Picture 1"/>
          <p:cNvPicPr>
            <a:picLocks noChangeAspect="1"/>
          </p:cNvPicPr>
          <p:nvPr/>
        </p:nvPicPr>
        <p:blipFill>
          <a:blip r:embed="rId3"/>
          <a:stretch>
            <a:fillRect/>
          </a:stretch>
        </p:blipFill>
        <p:spPr>
          <a:xfrm rot="585490">
            <a:off x="249712" y="937643"/>
            <a:ext cx="2684168" cy="1954969"/>
          </a:xfrm>
          <a:prstGeom prst="rect">
            <a:avLst/>
          </a:prstGeom>
        </p:spPr>
      </p:pic>
      <p:sp>
        <p:nvSpPr>
          <p:cNvPr id="6" name="5-Point Star 5"/>
          <p:cNvSpPr/>
          <p:nvPr/>
        </p:nvSpPr>
        <p:spPr>
          <a:xfrm>
            <a:off x="1857373" y="1774712"/>
            <a:ext cx="325659" cy="32968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55763" y="3839717"/>
            <a:ext cx="8561814" cy="892552"/>
          </a:xfrm>
          <a:prstGeom prst="rect">
            <a:avLst/>
          </a:prstGeom>
          <a:noFill/>
        </p:spPr>
        <p:txBody>
          <a:bodyPr wrap="square" rtlCol="0">
            <a:spAutoFit/>
          </a:bodyPr>
          <a:lstStyle/>
          <a:p>
            <a:r>
              <a:rPr lang="en-US" sz="2600" b="1" u="sng" dirty="0">
                <a:solidFill>
                  <a:schemeClr val="accent2">
                    <a:lumMod val="75000"/>
                  </a:schemeClr>
                </a:solidFill>
                <a:latin typeface="+mj-lt"/>
              </a:rPr>
              <a:t>Jan 27, 2016</a:t>
            </a:r>
            <a:r>
              <a:rPr lang="en-US" sz="2600" b="1" dirty="0">
                <a:solidFill>
                  <a:schemeClr val="accent2">
                    <a:lumMod val="75000"/>
                  </a:schemeClr>
                </a:solidFill>
                <a:latin typeface="+mj-lt"/>
              </a:rPr>
              <a:t>: </a:t>
            </a:r>
            <a:r>
              <a:rPr lang="en-US" sz="2600" dirty="0">
                <a:latin typeface="+mj-lt"/>
              </a:rPr>
              <a:t>Hoosick Falls </a:t>
            </a:r>
            <a:r>
              <a:rPr lang="en-US" sz="2600" dirty="0" smtClean="0">
                <a:latin typeface="+mj-lt"/>
              </a:rPr>
              <a:t>listed as </a:t>
            </a:r>
            <a:r>
              <a:rPr lang="en-US" sz="2600" dirty="0">
                <a:latin typeface="+mj-lt"/>
              </a:rPr>
              <a:t>state superfund site by NY Department of Health</a:t>
            </a:r>
            <a:endParaRPr lang="en-US" sz="2400" dirty="0">
              <a:latin typeface="+mj-lt"/>
            </a:endParaRPr>
          </a:p>
        </p:txBody>
      </p:sp>
      <p:sp>
        <p:nvSpPr>
          <p:cNvPr id="9" name="TextBox 8"/>
          <p:cNvSpPr txBox="1"/>
          <p:nvPr/>
        </p:nvSpPr>
        <p:spPr>
          <a:xfrm>
            <a:off x="355763" y="5219795"/>
            <a:ext cx="8561814" cy="892552"/>
          </a:xfrm>
          <a:prstGeom prst="rect">
            <a:avLst/>
          </a:prstGeom>
          <a:noFill/>
        </p:spPr>
        <p:txBody>
          <a:bodyPr wrap="square" rtlCol="0">
            <a:spAutoFit/>
          </a:bodyPr>
          <a:lstStyle/>
          <a:p>
            <a:r>
              <a:rPr lang="en-US" sz="2600" b="1" u="sng" dirty="0">
                <a:solidFill>
                  <a:schemeClr val="accent2">
                    <a:lumMod val="75000"/>
                  </a:schemeClr>
                </a:solidFill>
                <a:latin typeface="+mj-lt"/>
              </a:rPr>
              <a:t>Feb 21, 2016</a:t>
            </a:r>
            <a:r>
              <a:rPr lang="en-US" sz="2600" b="1" dirty="0">
                <a:solidFill>
                  <a:schemeClr val="accent2">
                    <a:lumMod val="75000"/>
                  </a:schemeClr>
                </a:solidFill>
                <a:latin typeface="+mj-lt"/>
              </a:rPr>
              <a:t>: </a:t>
            </a:r>
            <a:r>
              <a:rPr lang="en-US" sz="2600" dirty="0">
                <a:latin typeface="+mj-lt"/>
              </a:rPr>
              <a:t>Class action lawsuit filed against Saint Gobain Performance Plastics and Honeywell International</a:t>
            </a:r>
            <a:endParaRPr lang="en-US" sz="2400" dirty="0">
              <a:latin typeface="+mj-lt"/>
            </a:endParaRPr>
          </a:p>
        </p:txBody>
      </p:sp>
      <p:sp>
        <p:nvSpPr>
          <p:cNvPr id="12" name="TextBox 11"/>
          <p:cNvSpPr txBox="1"/>
          <p:nvPr/>
        </p:nvSpPr>
        <p:spPr>
          <a:xfrm>
            <a:off x="3000375" y="1079851"/>
            <a:ext cx="5724525" cy="2185214"/>
          </a:xfrm>
          <a:prstGeom prst="rect">
            <a:avLst/>
          </a:prstGeom>
          <a:noFill/>
        </p:spPr>
        <p:txBody>
          <a:bodyPr wrap="square" rtlCol="0">
            <a:spAutoFit/>
          </a:bodyPr>
          <a:lstStyle/>
          <a:p>
            <a:r>
              <a:rPr lang="en-US" sz="2600" b="1" u="sng" dirty="0">
                <a:solidFill>
                  <a:schemeClr val="accent3">
                    <a:lumMod val="75000"/>
                  </a:schemeClr>
                </a:solidFill>
                <a:latin typeface="+mj-lt"/>
              </a:rPr>
              <a:t>Community Action</a:t>
            </a:r>
          </a:p>
          <a:p>
            <a:pPr marL="457200" indent="-457200">
              <a:buFont typeface="Wingdings" charset="2"/>
              <a:buChar char="ü"/>
            </a:pPr>
            <a:r>
              <a:rPr lang="en-US" sz="2200" dirty="0">
                <a:latin typeface="+mj-lt"/>
              </a:rPr>
              <a:t>Residents established </a:t>
            </a:r>
            <a:r>
              <a:rPr lang="en-US" sz="2200" u="sng" dirty="0">
                <a:latin typeface="+mj-lt"/>
              </a:rPr>
              <a:t>Healthy Hoosick Water</a:t>
            </a:r>
            <a:r>
              <a:rPr lang="en-US" sz="2200" dirty="0">
                <a:latin typeface="+mj-lt"/>
              </a:rPr>
              <a:t>, a community activist group lead by a local doctor who claims to have personally witnessed the health consequences of the village’s contamination</a:t>
            </a:r>
            <a:endParaRPr lang="en-US" sz="2200" u="sng" dirty="0">
              <a:latin typeface="+mj-lt"/>
            </a:endParaRPr>
          </a:p>
        </p:txBody>
      </p:sp>
    </p:spTree>
    <p:extLst>
      <p:ext uri="{BB962C8B-B14F-4D97-AF65-F5344CB8AC3E}">
        <p14:creationId xmlns:p14="http://schemas.microsoft.com/office/powerpoint/2010/main" val="1844905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06566" y="120080"/>
            <a:ext cx="3367525" cy="646331"/>
          </a:xfrm>
          <a:prstGeom prst="rect">
            <a:avLst/>
          </a:prstGeom>
          <a:noFill/>
        </p:spPr>
        <p:txBody>
          <a:bodyPr wrap="none" rtlCol="0">
            <a:spAutoFit/>
          </a:bodyPr>
          <a:lstStyle/>
          <a:p>
            <a:pPr algn="ctr"/>
            <a:r>
              <a:rPr lang="en-US" sz="3600" dirty="0">
                <a:solidFill>
                  <a:schemeClr val="bg1">
                    <a:lumMod val="50000"/>
                  </a:schemeClr>
                </a:solidFill>
                <a:latin typeface="+mj-lt"/>
              </a:rPr>
              <a:t>Journalist Exposé</a:t>
            </a:r>
            <a:endParaRPr lang="id-ID" sz="3600" dirty="0">
              <a:solidFill>
                <a:schemeClr val="bg1">
                  <a:lumMod val="50000"/>
                </a:schemeClr>
              </a:solidFill>
              <a:latin typeface="+mj-lt"/>
            </a:endParaRPr>
          </a:p>
        </p:txBody>
      </p:sp>
      <p:sp>
        <p:nvSpPr>
          <p:cNvPr id="167" name="Rectangle 166"/>
          <p:cNvSpPr/>
          <p:nvPr/>
        </p:nvSpPr>
        <p:spPr>
          <a:xfrm>
            <a:off x="1065354" y="1203995"/>
            <a:ext cx="2473973" cy="4659761"/>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188" name="Rectangle 187"/>
          <p:cNvSpPr/>
          <p:nvPr/>
        </p:nvSpPr>
        <p:spPr>
          <a:xfrm>
            <a:off x="1065354" y="5034727"/>
            <a:ext cx="2473973" cy="829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13" name="TextBox 212"/>
          <p:cNvSpPr txBox="1"/>
          <p:nvPr/>
        </p:nvSpPr>
        <p:spPr>
          <a:xfrm>
            <a:off x="878587" y="5091616"/>
            <a:ext cx="2801842" cy="400110"/>
          </a:xfrm>
          <a:prstGeom prst="rect">
            <a:avLst/>
          </a:prstGeom>
          <a:noFill/>
        </p:spPr>
        <p:txBody>
          <a:bodyPr wrap="square" rtlCol="0">
            <a:spAutoFit/>
          </a:bodyPr>
          <a:lstStyle/>
          <a:p>
            <a:pPr algn="ctr"/>
            <a:r>
              <a:rPr lang="en-US" sz="2000" b="1" dirty="0">
                <a:solidFill>
                  <a:schemeClr val="tx1">
                    <a:lumMod val="50000"/>
                    <a:lumOff val="50000"/>
                  </a:schemeClr>
                </a:solidFill>
                <a:latin typeface="+mj-lt"/>
              </a:rPr>
              <a:t>B</a:t>
            </a:r>
            <a:r>
              <a:rPr lang="id-ID" sz="2000" b="1" dirty="0">
                <a:solidFill>
                  <a:schemeClr val="tx1">
                    <a:lumMod val="50000"/>
                    <a:lumOff val="50000"/>
                  </a:schemeClr>
                </a:solidFill>
                <a:latin typeface="+mj-lt"/>
              </a:rPr>
              <a:t>y Callie Lyons</a:t>
            </a:r>
          </a:p>
        </p:txBody>
      </p:sp>
      <p:sp>
        <p:nvSpPr>
          <p:cNvPr id="214" name="TextBox 213"/>
          <p:cNvSpPr txBox="1"/>
          <p:nvPr/>
        </p:nvSpPr>
        <p:spPr>
          <a:xfrm>
            <a:off x="1019689" y="5473007"/>
            <a:ext cx="2519638" cy="307777"/>
          </a:xfrm>
          <a:prstGeom prst="rect">
            <a:avLst/>
          </a:prstGeom>
          <a:noFill/>
        </p:spPr>
        <p:txBody>
          <a:bodyPr wrap="square" rtlCol="0">
            <a:spAutoFit/>
          </a:bodyPr>
          <a:lstStyle/>
          <a:p>
            <a:pPr algn="ctr"/>
            <a:r>
              <a:rPr lang="en-US" sz="1400" spc="225" dirty="0">
                <a:solidFill>
                  <a:schemeClr val="bg1">
                    <a:lumMod val="50000"/>
                  </a:schemeClr>
                </a:solidFill>
              </a:rPr>
              <a:t>Published </a:t>
            </a:r>
            <a:r>
              <a:rPr lang="id-ID" sz="1400" spc="225" dirty="0">
                <a:solidFill>
                  <a:schemeClr val="bg1">
                    <a:lumMod val="50000"/>
                  </a:schemeClr>
                </a:solidFill>
              </a:rPr>
              <a:t>2007</a:t>
            </a:r>
            <a:endParaRPr lang="en-US" sz="1400" spc="225" dirty="0">
              <a:solidFill>
                <a:schemeClr val="bg1">
                  <a:lumMod val="50000"/>
                </a:schemeClr>
              </a:solidFill>
              <a:latin typeface="Signika Negative" pitchFamily="2" charset="0"/>
            </a:endParaRPr>
          </a:p>
        </p:txBody>
      </p:sp>
      <p:cxnSp>
        <p:nvCxnSpPr>
          <p:cNvPr id="215" name="Straight Connector 214"/>
          <p:cNvCxnSpPr/>
          <p:nvPr/>
        </p:nvCxnSpPr>
        <p:spPr>
          <a:xfrm>
            <a:off x="1726080" y="5473007"/>
            <a:ext cx="1045314"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54" y="1203994"/>
            <a:ext cx="2473973" cy="3822019"/>
          </a:xfrm>
          <a:prstGeom prst="rect">
            <a:avLst/>
          </a:prstGeom>
        </p:spPr>
      </p:pic>
      <p:sp>
        <p:nvSpPr>
          <p:cNvPr id="15" name="Rectangle 14"/>
          <p:cNvSpPr/>
          <p:nvPr/>
        </p:nvSpPr>
        <p:spPr>
          <a:xfrm>
            <a:off x="94593" y="6274676"/>
            <a:ext cx="1145628" cy="45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105275" y="1871486"/>
            <a:ext cx="4552950" cy="3139321"/>
          </a:xfrm>
          <a:prstGeom prst="rect">
            <a:avLst/>
          </a:prstGeom>
          <a:noFill/>
        </p:spPr>
        <p:txBody>
          <a:bodyPr wrap="square" rtlCol="0">
            <a:spAutoFit/>
          </a:bodyPr>
          <a:lstStyle/>
          <a:p>
            <a:pPr marL="342900" indent="-342900">
              <a:buFont typeface="Wingdings" charset="2"/>
              <a:buChar char="ü"/>
            </a:pPr>
            <a:r>
              <a:rPr lang="en-US" sz="2200" dirty="0">
                <a:latin typeface="+mj-lt"/>
              </a:rPr>
              <a:t>Written by Ohio-based </a:t>
            </a:r>
            <a:r>
              <a:rPr lang="en-US" sz="2200" dirty="0" err="1">
                <a:latin typeface="+mj-lt"/>
              </a:rPr>
              <a:t>newpaper</a:t>
            </a:r>
            <a:r>
              <a:rPr lang="en-US" sz="2200" dirty="0">
                <a:latin typeface="+mj-lt"/>
              </a:rPr>
              <a:t> reporter and radio news director, Callie Lyon</a:t>
            </a:r>
          </a:p>
          <a:p>
            <a:endParaRPr lang="en-US" sz="2200" dirty="0">
              <a:latin typeface="+mj-lt"/>
            </a:endParaRPr>
          </a:p>
          <a:p>
            <a:pPr marL="342900" indent="-342900">
              <a:buFont typeface="Wingdings" charset="2"/>
              <a:buChar char="ü"/>
            </a:pPr>
            <a:r>
              <a:rPr lang="en-US" sz="2200" dirty="0">
                <a:latin typeface="+mj-lt"/>
              </a:rPr>
              <a:t>Follows the C8 issue from its first widespread attention in the 1980s to the announcement of the EPA phase-out and class action lawsuits against DuPont</a:t>
            </a:r>
          </a:p>
        </p:txBody>
      </p:sp>
    </p:spTree>
    <p:extLst>
      <p:ext uri="{BB962C8B-B14F-4D97-AF65-F5344CB8AC3E}">
        <p14:creationId xmlns:p14="http://schemas.microsoft.com/office/powerpoint/2010/main" val="205495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4982" y="120080"/>
            <a:ext cx="3210687" cy="646331"/>
          </a:xfrm>
          <a:prstGeom prst="rect">
            <a:avLst/>
          </a:prstGeom>
          <a:noFill/>
        </p:spPr>
        <p:txBody>
          <a:bodyPr wrap="none" rtlCol="0">
            <a:spAutoFit/>
          </a:bodyPr>
          <a:lstStyle/>
          <a:p>
            <a:pPr algn="ctr"/>
            <a:r>
              <a:rPr lang="en-US" sz="3600" dirty="0">
                <a:solidFill>
                  <a:schemeClr val="bg1">
                    <a:lumMod val="50000"/>
                  </a:schemeClr>
                </a:solidFill>
                <a:latin typeface="+mj-lt"/>
              </a:rPr>
              <a:t>Media Attention</a:t>
            </a:r>
            <a:endParaRPr lang="id-ID" sz="3600" dirty="0">
              <a:solidFill>
                <a:schemeClr val="bg1">
                  <a:lumMod val="50000"/>
                </a:schemeClr>
              </a:solidFill>
              <a:latin typeface="+mj-lt"/>
            </a:endParaRPr>
          </a:p>
        </p:txBody>
      </p:sp>
      <p:sp>
        <p:nvSpPr>
          <p:cNvPr id="167" name="Rectangle 166"/>
          <p:cNvSpPr/>
          <p:nvPr/>
        </p:nvSpPr>
        <p:spPr>
          <a:xfrm>
            <a:off x="287906" y="1203995"/>
            <a:ext cx="3952646" cy="4659761"/>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188" name="Rectangle 187"/>
          <p:cNvSpPr/>
          <p:nvPr/>
        </p:nvSpPr>
        <p:spPr>
          <a:xfrm>
            <a:off x="287906" y="5034727"/>
            <a:ext cx="3952646" cy="829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14" name="TextBox 213"/>
          <p:cNvSpPr txBox="1"/>
          <p:nvPr/>
        </p:nvSpPr>
        <p:spPr>
          <a:xfrm>
            <a:off x="1000639" y="5473007"/>
            <a:ext cx="2519638" cy="307777"/>
          </a:xfrm>
          <a:prstGeom prst="rect">
            <a:avLst/>
          </a:prstGeom>
          <a:noFill/>
        </p:spPr>
        <p:txBody>
          <a:bodyPr wrap="square" rtlCol="0">
            <a:spAutoFit/>
          </a:bodyPr>
          <a:lstStyle/>
          <a:p>
            <a:pPr algn="ctr"/>
            <a:r>
              <a:rPr lang="id-ID" sz="1400" spc="225" dirty="0">
                <a:solidFill>
                  <a:schemeClr val="bg1">
                    <a:lumMod val="50000"/>
                  </a:schemeClr>
                </a:solidFill>
              </a:rPr>
              <a:t>Januar</a:t>
            </a:r>
            <a:r>
              <a:rPr lang="en-US" sz="1400" spc="225" dirty="0">
                <a:solidFill>
                  <a:schemeClr val="bg1">
                    <a:lumMod val="50000"/>
                  </a:schemeClr>
                </a:solidFill>
              </a:rPr>
              <a:t>y</a:t>
            </a:r>
            <a:r>
              <a:rPr lang="id-ID" sz="1400" spc="225" dirty="0">
                <a:solidFill>
                  <a:schemeClr val="bg1">
                    <a:lumMod val="50000"/>
                  </a:schemeClr>
                </a:solidFill>
              </a:rPr>
              <a:t> 6, 2016</a:t>
            </a:r>
            <a:endParaRPr lang="en-US" sz="1400" spc="225" dirty="0">
              <a:solidFill>
                <a:schemeClr val="bg1">
                  <a:lumMod val="50000"/>
                </a:schemeClr>
              </a:solidFill>
              <a:latin typeface="Signika Negative" pitchFamily="2" charset="0"/>
            </a:endParaRPr>
          </a:p>
        </p:txBody>
      </p:sp>
      <p:cxnSp>
        <p:nvCxnSpPr>
          <p:cNvPr id="215" name="Straight Connector 214"/>
          <p:cNvCxnSpPr/>
          <p:nvPr/>
        </p:nvCxnSpPr>
        <p:spPr>
          <a:xfrm>
            <a:off x="1707030" y="5473007"/>
            <a:ext cx="1045314"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56" b="1056"/>
          <a:stretch>
            <a:fillRect/>
          </a:stretch>
        </p:blipFill>
        <p:spPr>
          <a:xfrm>
            <a:off x="288203" y="1203996"/>
            <a:ext cx="3952852" cy="3868170"/>
          </a:xfrm>
        </p:spPr>
      </p:pic>
      <p:sp>
        <p:nvSpPr>
          <p:cNvPr id="27" name="Rectangle 26"/>
          <p:cNvSpPr/>
          <p:nvPr/>
        </p:nvSpPr>
        <p:spPr>
          <a:xfrm>
            <a:off x="4886299" y="1203995"/>
            <a:ext cx="3952646" cy="4659761"/>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8" name="Rectangle 27"/>
          <p:cNvSpPr/>
          <p:nvPr/>
        </p:nvSpPr>
        <p:spPr>
          <a:xfrm>
            <a:off x="4886299" y="5034727"/>
            <a:ext cx="3952646" cy="829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pic>
        <p:nvPicPr>
          <p:cNvPr id="19" name="Picture Placeholder 18"/>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056" b="1056"/>
          <a:stretch>
            <a:fillRect/>
          </a:stretch>
        </p:blipFill>
        <p:spPr>
          <a:xfrm>
            <a:off x="4886533" y="1203994"/>
            <a:ext cx="3952412" cy="3867739"/>
          </a:xfrm>
        </p:spPr>
      </p:pic>
      <p:sp>
        <p:nvSpPr>
          <p:cNvPr id="41" name="TextBox 40"/>
          <p:cNvSpPr txBox="1"/>
          <p:nvPr/>
        </p:nvSpPr>
        <p:spPr>
          <a:xfrm>
            <a:off x="5633599" y="5517365"/>
            <a:ext cx="2519638" cy="307777"/>
          </a:xfrm>
          <a:prstGeom prst="rect">
            <a:avLst/>
          </a:prstGeom>
          <a:noFill/>
        </p:spPr>
        <p:txBody>
          <a:bodyPr wrap="square" rtlCol="0">
            <a:spAutoFit/>
          </a:bodyPr>
          <a:lstStyle/>
          <a:p>
            <a:pPr algn="ctr"/>
            <a:r>
              <a:rPr lang="en-US" sz="1400" spc="225" dirty="0">
                <a:solidFill>
                  <a:schemeClr val="bg1">
                    <a:lumMod val="50000"/>
                  </a:schemeClr>
                </a:solidFill>
              </a:rPr>
              <a:t>May 1</a:t>
            </a:r>
            <a:r>
              <a:rPr lang="id-ID" sz="1400" spc="225" dirty="0">
                <a:solidFill>
                  <a:schemeClr val="bg1">
                    <a:lumMod val="50000"/>
                  </a:schemeClr>
                </a:solidFill>
              </a:rPr>
              <a:t>, 2015</a:t>
            </a:r>
            <a:endParaRPr lang="en-US" sz="1400" spc="225" dirty="0">
              <a:solidFill>
                <a:schemeClr val="bg1">
                  <a:lumMod val="50000"/>
                </a:schemeClr>
              </a:solidFill>
              <a:latin typeface="Signika Negative" pitchFamily="2" charset="0"/>
            </a:endParaRPr>
          </a:p>
        </p:txBody>
      </p:sp>
      <p:cxnSp>
        <p:nvCxnSpPr>
          <p:cNvPr id="42" name="Straight Connector 41"/>
          <p:cNvCxnSpPr/>
          <p:nvPr/>
        </p:nvCxnSpPr>
        <p:spPr>
          <a:xfrm>
            <a:off x="6339990" y="5517365"/>
            <a:ext cx="1045314"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386" y="5103973"/>
            <a:ext cx="2398143" cy="35306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5746" y="5066562"/>
            <a:ext cx="1355344" cy="401182"/>
          </a:xfrm>
          <a:prstGeom prst="rect">
            <a:avLst/>
          </a:prstGeom>
        </p:spPr>
      </p:pic>
      <p:sp>
        <p:nvSpPr>
          <p:cNvPr id="15" name="Rectangle 14"/>
          <p:cNvSpPr/>
          <p:nvPr/>
        </p:nvSpPr>
        <p:spPr>
          <a:xfrm>
            <a:off x="94593" y="6274676"/>
            <a:ext cx="1145628" cy="45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544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4982" y="120080"/>
            <a:ext cx="3210687" cy="646331"/>
          </a:xfrm>
          <a:prstGeom prst="rect">
            <a:avLst/>
          </a:prstGeom>
          <a:noFill/>
        </p:spPr>
        <p:txBody>
          <a:bodyPr wrap="none" rtlCol="0">
            <a:spAutoFit/>
          </a:bodyPr>
          <a:lstStyle/>
          <a:p>
            <a:pPr algn="ctr"/>
            <a:r>
              <a:rPr lang="en-US" sz="3600" dirty="0">
                <a:solidFill>
                  <a:schemeClr val="bg1">
                    <a:lumMod val="50000"/>
                  </a:schemeClr>
                </a:solidFill>
                <a:latin typeface="+mj-lt"/>
              </a:rPr>
              <a:t>Media Attention</a:t>
            </a:r>
            <a:endParaRPr lang="id-ID" sz="3600" dirty="0">
              <a:solidFill>
                <a:schemeClr val="bg1">
                  <a:lumMod val="50000"/>
                </a:schemeClr>
              </a:solidFill>
              <a:latin typeface="+mj-lt"/>
            </a:endParaRPr>
          </a:p>
        </p:txBody>
      </p:sp>
      <p:sp>
        <p:nvSpPr>
          <p:cNvPr id="167" name="Rectangle 166"/>
          <p:cNvSpPr/>
          <p:nvPr/>
        </p:nvSpPr>
        <p:spPr>
          <a:xfrm>
            <a:off x="287906" y="1203995"/>
            <a:ext cx="3952646" cy="4659761"/>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188" name="Rectangle 187"/>
          <p:cNvSpPr/>
          <p:nvPr/>
        </p:nvSpPr>
        <p:spPr>
          <a:xfrm>
            <a:off x="287906" y="5034727"/>
            <a:ext cx="3952646" cy="829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14" name="TextBox 213"/>
          <p:cNvSpPr txBox="1"/>
          <p:nvPr/>
        </p:nvSpPr>
        <p:spPr>
          <a:xfrm>
            <a:off x="1000639" y="5473007"/>
            <a:ext cx="2519638" cy="307777"/>
          </a:xfrm>
          <a:prstGeom prst="rect">
            <a:avLst/>
          </a:prstGeom>
          <a:noFill/>
        </p:spPr>
        <p:txBody>
          <a:bodyPr wrap="square" rtlCol="0">
            <a:spAutoFit/>
          </a:bodyPr>
          <a:lstStyle/>
          <a:p>
            <a:pPr algn="ctr"/>
            <a:r>
              <a:rPr lang="en-US" sz="1400" spc="225" dirty="0">
                <a:solidFill>
                  <a:schemeClr val="bg1">
                    <a:lumMod val="50000"/>
                  </a:schemeClr>
                </a:solidFill>
              </a:rPr>
              <a:t>February</a:t>
            </a:r>
            <a:r>
              <a:rPr lang="id-ID" sz="1400" spc="225" dirty="0">
                <a:solidFill>
                  <a:schemeClr val="bg1">
                    <a:lumMod val="50000"/>
                  </a:schemeClr>
                </a:solidFill>
              </a:rPr>
              <a:t> 9, 2016</a:t>
            </a:r>
            <a:endParaRPr lang="en-US" sz="1400" spc="225" dirty="0">
              <a:solidFill>
                <a:schemeClr val="bg1">
                  <a:lumMod val="50000"/>
                </a:schemeClr>
              </a:solidFill>
              <a:latin typeface="Signika Negative" pitchFamily="2" charset="0"/>
            </a:endParaRPr>
          </a:p>
        </p:txBody>
      </p:sp>
      <p:cxnSp>
        <p:nvCxnSpPr>
          <p:cNvPr id="215" name="Straight Connector 214"/>
          <p:cNvCxnSpPr/>
          <p:nvPr/>
        </p:nvCxnSpPr>
        <p:spPr>
          <a:xfrm>
            <a:off x="1707030" y="5473007"/>
            <a:ext cx="1045314"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886299" y="1203995"/>
            <a:ext cx="3952646" cy="4659761"/>
          </a:xfrm>
          <a:prstGeom prst="rect">
            <a:avLst/>
          </a:prstGeom>
          <a:solidFill>
            <a:srgbClr val="FBFBFB"/>
          </a:solidFill>
          <a:ln>
            <a:noFill/>
          </a:ln>
          <a:effectLst>
            <a:outerShdw blurRad="254000" dist="889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8" name="Rectangle 27"/>
          <p:cNvSpPr/>
          <p:nvPr/>
        </p:nvSpPr>
        <p:spPr>
          <a:xfrm>
            <a:off x="4886299" y="5034727"/>
            <a:ext cx="3952646" cy="829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41" name="TextBox 40"/>
          <p:cNvSpPr txBox="1"/>
          <p:nvPr/>
        </p:nvSpPr>
        <p:spPr>
          <a:xfrm>
            <a:off x="5633599" y="5517365"/>
            <a:ext cx="2519638" cy="307777"/>
          </a:xfrm>
          <a:prstGeom prst="rect">
            <a:avLst/>
          </a:prstGeom>
          <a:noFill/>
        </p:spPr>
        <p:txBody>
          <a:bodyPr wrap="square" rtlCol="0">
            <a:spAutoFit/>
          </a:bodyPr>
          <a:lstStyle/>
          <a:p>
            <a:pPr algn="ctr"/>
            <a:r>
              <a:rPr lang="en-US" sz="1400" spc="225" dirty="0">
                <a:solidFill>
                  <a:schemeClr val="bg1">
                    <a:lumMod val="50000"/>
                  </a:schemeClr>
                </a:solidFill>
              </a:rPr>
              <a:t>February 28</a:t>
            </a:r>
            <a:r>
              <a:rPr lang="id-ID" sz="1400" spc="225" dirty="0">
                <a:solidFill>
                  <a:schemeClr val="bg1">
                    <a:lumMod val="50000"/>
                  </a:schemeClr>
                </a:solidFill>
              </a:rPr>
              <a:t>, 2016</a:t>
            </a:r>
            <a:endParaRPr lang="en-US" sz="1400" spc="225" dirty="0">
              <a:solidFill>
                <a:schemeClr val="bg1">
                  <a:lumMod val="50000"/>
                </a:schemeClr>
              </a:solidFill>
              <a:latin typeface="Signika Negative" pitchFamily="2" charset="0"/>
            </a:endParaRPr>
          </a:p>
        </p:txBody>
      </p:sp>
      <p:cxnSp>
        <p:nvCxnSpPr>
          <p:cNvPr id="42" name="Straight Connector 41"/>
          <p:cNvCxnSpPr/>
          <p:nvPr/>
        </p:nvCxnSpPr>
        <p:spPr>
          <a:xfrm>
            <a:off x="6339990" y="5517365"/>
            <a:ext cx="1045314" cy="0"/>
          </a:xfrm>
          <a:prstGeom prst="line">
            <a:avLst/>
          </a:prstGeom>
          <a:ln w="6350">
            <a:solidFill>
              <a:schemeClr val="accent2"/>
            </a:solidFill>
            <a:prstDash val="dash"/>
          </a:ln>
        </p:spPr>
        <p:style>
          <a:lnRef idx="1">
            <a:schemeClr val="accent1"/>
          </a:lnRef>
          <a:fillRef idx="0">
            <a:schemeClr val="accent1"/>
          </a:fillRef>
          <a:effectRef idx="0">
            <a:schemeClr val="accent1"/>
          </a:effectRef>
          <a:fontRef idx="minor">
            <a:schemeClr val="tx1"/>
          </a:fontRef>
        </p:style>
      </p:cxn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056" b="1056"/>
          <a:stretch>
            <a:fillRect/>
          </a:stretch>
        </p:blipFill>
        <p:spPr>
          <a:xfrm>
            <a:off x="287906" y="1246272"/>
            <a:ext cx="3952646" cy="3867968"/>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9367" y="5140257"/>
            <a:ext cx="1000639" cy="324426"/>
          </a:xfrm>
          <a:prstGeom prst="rect">
            <a:avLst/>
          </a:prstGeom>
        </p:spPr>
      </p:pic>
      <p:sp>
        <p:nvSpPr>
          <p:cNvPr id="15" name="Rectangle 14"/>
          <p:cNvSpPr/>
          <p:nvPr/>
        </p:nvSpPr>
        <p:spPr>
          <a:xfrm>
            <a:off x="94593" y="6274676"/>
            <a:ext cx="1145628" cy="45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4"/>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t="1056" b="1056"/>
          <a:stretch>
            <a:fillRect/>
          </a:stretch>
        </p:blipFill>
        <p:spPr>
          <a:xfrm>
            <a:off x="4886299" y="1203995"/>
            <a:ext cx="3952646" cy="3867968"/>
          </a:xfr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2013" y="5140257"/>
            <a:ext cx="2398143" cy="353060"/>
          </a:xfrm>
          <a:prstGeom prst="rect">
            <a:avLst/>
          </a:prstGeom>
        </p:spPr>
      </p:pic>
    </p:spTree>
    <p:extLst>
      <p:ext uri="{BB962C8B-B14F-4D97-AF65-F5344CB8AC3E}">
        <p14:creationId xmlns:p14="http://schemas.microsoft.com/office/powerpoint/2010/main" val="1242690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Community </a:t>
            </a:r>
            <a:r>
              <a:rPr lang="en-US" sz="3600" dirty="0" smtClean="0"/>
              <a:t>Organizing – Highlight on</a:t>
            </a:r>
            <a:r>
              <a:rPr lang="en-US" sz="3600" dirty="0" smtClean="0"/>
              <a:t/>
            </a:r>
            <a:br>
              <a:rPr lang="en-US" sz="3600" dirty="0" smtClean="0"/>
            </a:br>
            <a:r>
              <a:rPr lang="en-US" sz="3600" dirty="0" smtClean="0"/>
              <a:t>Testing for Pease  –   Portsmouth NH</a:t>
            </a:r>
            <a:endParaRPr lang="en-US" sz="3600" dirty="0"/>
          </a:p>
        </p:txBody>
      </p:sp>
      <p:pic>
        <p:nvPicPr>
          <p:cNvPr id="4" name="Content Placeholder 3" descr="radio.png"/>
          <p:cNvPicPr>
            <a:picLocks noGrp="1" noChangeAspect="1"/>
          </p:cNvPicPr>
          <p:nvPr>
            <p:ph idx="1"/>
          </p:nvPr>
        </p:nvPicPr>
        <p:blipFill>
          <a:blip r:embed="rId2"/>
          <a:srcRect t="19414" b="19414"/>
          <a:stretch>
            <a:fillRect/>
          </a:stretch>
        </p:blipFill>
        <p:spPr>
          <a:xfrm>
            <a:off x="191361" y="1690035"/>
            <a:ext cx="6330022" cy="3481268"/>
          </a:xfrm>
          <a:prstGeom prst="rect">
            <a:avLst/>
          </a:prstGeom>
        </p:spPr>
      </p:pic>
      <p:sp>
        <p:nvSpPr>
          <p:cNvPr id="5" name="Rectangle 4"/>
          <p:cNvSpPr/>
          <p:nvPr/>
        </p:nvSpPr>
        <p:spPr>
          <a:xfrm>
            <a:off x="5949579" y="2114856"/>
            <a:ext cx="2816925" cy="1938992"/>
          </a:xfrm>
          <a:prstGeom prst="rect">
            <a:avLst/>
          </a:prstGeom>
        </p:spPr>
        <p:txBody>
          <a:bodyPr wrap="square">
            <a:spAutoFit/>
          </a:bodyPr>
          <a:lstStyle/>
          <a:p>
            <a:r>
              <a:rPr lang="en-US" sz="2400" b="1" i="1" dirty="0" smtClean="0"/>
              <a:t>Leaders from </a:t>
            </a:r>
            <a:r>
              <a:rPr lang="en-US" sz="2400" b="1" i="1" dirty="0"/>
              <a:t>left to right: </a:t>
            </a:r>
            <a:endParaRPr lang="en-US" sz="2400" b="1" i="1" dirty="0" smtClean="0"/>
          </a:p>
          <a:p>
            <a:r>
              <a:rPr lang="en-US" sz="2400" b="1" i="1" dirty="0" smtClean="0"/>
              <a:t>Alayna Davis </a:t>
            </a:r>
          </a:p>
          <a:p>
            <a:r>
              <a:rPr lang="en-US" sz="2400" b="1" i="1" dirty="0" smtClean="0"/>
              <a:t>Michelle Dalton</a:t>
            </a:r>
          </a:p>
          <a:p>
            <a:r>
              <a:rPr lang="en-US" sz="2400" b="1" i="1" dirty="0" smtClean="0"/>
              <a:t>Andrea </a:t>
            </a:r>
            <a:r>
              <a:rPr lang="en-US" sz="2400" b="1" i="1" dirty="0" err="1" smtClean="0"/>
              <a:t>Amico</a:t>
            </a:r>
            <a:endParaRPr lang="en-US" sz="2400" b="1" i="1" dirty="0"/>
          </a:p>
        </p:txBody>
      </p:sp>
      <p:sp>
        <p:nvSpPr>
          <p:cNvPr id="6" name="TextBox 5"/>
          <p:cNvSpPr txBox="1"/>
          <p:nvPr/>
        </p:nvSpPr>
        <p:spPr>
          <a:xfrm>
            <a:off x="191361" y="5581098"/>
            <a:ext cx="8229600" cy="954107"/>
          </a:xfrm>
          <a:prstGeom prst="rect">
            <a:avLst/>
          </a:prstGeom>
          <a:noFill/>
        </p:spPr>
        <p:txBody>
          <a:bodyPr wrap="square" rtlCol="0">
            <a:spAutoFit/>
          </a:bodyPr>
          <a:lstStyle/>
          <a:p>
            <a:r>
              <a:rPr lang="en-US" sz="2800" dirty="0" smtClean="0"/>
              <a:t>With support from Portsmouth resident and Harvard SPH epidemiologist Courtney Carignan</a:t>
            </a:r>
            <a:endParaRPr lang="en-US" sz="2800" dirty="0"/>
          </a:p>
        </p:txBody>
      </p:sp>
    </p:spTree>
    <p:extLst>
      <p:ext uri="{BB962C8B-B14F-4D97-AF65-F5344CB8AC3E}">
        <p14:creationId xmlns:p14="http://schemas.microsoft.com/office/powerpoint/2010/main" val="642240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435" y="1703210"/>
            <a:ext cx="5038165" cy="5154789"/>
          </a:xfrm>
        </p:spPr>
        <p:txBody>
          <a:bodyPr>
            <a:normAutofit fontScale="85000" lnSpcReduction="20000"/>
          </a:bodyPr>
          <a:lstStyle/>
          <a:p>
            <a:r>
              <a:rPr lang="en-US" dirty="0" smtClean="0"/>
              <a:t>Pushed for blood testing by NH Health Dept.</a:t>
            </a:r>
          </a:p>
          <a:p>
            <a:r>
              <a:rPr lang="en-US" dirty="0" smtClean="0"/>
              <a:t>Organized residents</a:t>
            </a:r>
          </a:p>
          <a:p>
            <a:r>
              <a:rPr lang="en-US" dirty="0" smtClean="0"/>
              <a:t>Recruited health and public health professionals to design research and develop communications and education</a:t>
            </a:r>
          </a:p>
          <a:p>
            <a:r>
              <a:rPr lang="en-US" dirty="0" smtClean="0"/>
              <a:t>Helped other communities learn how to deal with newly-discovered PFAS contamination</a:t>
            </a:r>
          </a:p>
          <a:p>
            <a:r>
              <a:rPr lang="en-US" dirty="0" smtClean="0"/>
              <a:t>Presented at professional and activist conferences</a:t>
            </a:r>
          </a:p>
          <a:p>
            <a:r>
              <a:rPr lang="en-US" dirty="0" smtClean="0"/>
              <a:t>Key planners for June 2017 conference</a:t>
            </a:r>
          </a:p>
          <a:p>
            <a:endParaRPr lang="en-US" dirty="0"/>
          </a:p>
        </p:txBody>
      </p:sp>
      <p:pic>
        <p:nvPicPr>
          <p:cNvPr id="4" name="Picture 3" descr="front-page.png"/>
          <p:cNvPicPr>
            <a:picLocks noChangeAspect="1"/>
          </p:cNvPicPr>
          <p:nvPr/>
        </p:nvPicPr>
        <p:blipFill>
          <a:blip r:embed="rId2"/>
          <a:stretch>
            <a:fillRect/>
          </a:stretch>
        </p:blipFill>
        <p:spPr>
          <a:xfrm>
            <a:off x="6211442" y="2827106"/>
            <a:ext cx="2555444" cy="2297480"/>
          </a:xfrm>
          <a:prstGeom prst="rect">
            <a:avLst/>
          </a:prstGeom>
        </p:spPr>
      </p:pic>
      <p:pic>
        <p:nvPicPr>
          <p:cNvPr id="5" name="Picture 4" descr="well-monitor.png"/>
          <p:cNvPicPr>
            <a:picLocks noChangeAspect="1"/>
          </p:cNvPicPr>
          <p:nvPr/>
        </p:nvPicPr>
        <p:blipFill>
          <a:blip r:embed="rId3"/>
          <a:stretch>
            <a:fillRect/>
          </a:stretch>
        </p:blipFill>
        <p:spPr>
          <a:xfrm>
            <a:off x="6154721" y="4518210"/>
            <a:ext cx="2668887" cy="2399473"/>
          </a:xfrm>
          <a:prstGeom prst="rect">
            <a:avLst/>
          </a:prstGeom>
        </p:spPr>
      </p:pic>
      <p:pic>
        <p:nvPicPr>
          <p:cNvPr id="6" name="Picture 5" descr="superfund.png"/>
          <p:cNvPicPr>
            <a:picLocks noChangeAspect="1"/>
          </p:cNvPicPr>
          <p:nvPr/>
        </p:nvPicPr>
        <p:blipFill>
          <a:blip r:embed="rId4"/>
          <a:stretch>
            <a:fillRect/>
          </a:stretch>
        </p:blipFill>
        <p:spPr>
          <a:xfrm>
            <a:off x="6154722" y="935405"/>
            <a:ext cx="2572956" cy="2313225"/>
          </a:xfrm>
          <a:prstGeom prst="rect">
            <a:avLst/>
          </a:prstGeom>
        </p:spPr>
      </p:pic>
      <p:pic>
        <p:nvPicPr>
          <p:cNvPr id="8" name="Content Placeholder 3" descr="cover-logo.png"/>
          <p:cNvPicPr>
            <a:picLocks noChangeAspect="1"/>
          </p:cNvPicPr>
          <p:nvPr/>
        </p:nvPicPr>
        <p:blipFill>
          <a:blip r:embed="rId5"/>
          <a:stretch>
            <a:fillRect/>
          </a:stretch>
        </p:blipFill>
        <p:spPr>
          <a:xfrm>
            <a:off x="1972235" y="35852"/>
            <a:ext cx="2704444" cy="1521674"/>
          </a:xfrm>
          <a:prstGeom prst="rect">
            <a:avLst/>
          </a:prstGeom>
          <a:solidFill>
            <a:srgbClr val="002060"/>
          </a:solidFill>
        </p:spPr>
      </p:pic>
    </p:spTree>
    <p:extLst>
      <p:ext uri="{BB962C8B-B14F-4D97-AF65-F5344CB8AC3E}">
        <p14:creationId xmlns:p14="http://schemas.microsoft.com/office/powerpoint/2010/main" val="4319803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Pease vs NHANES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653324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93174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8" y="274638"/>
            <a:ext cx="7985051" cy="639762"/>
          </a:xfrm>
        </p:spPr>
        <p:txBody>
          <a:bodyPr>
            <a:noAutofit/>
          </a:bodyPr>
          <a:lstStyle/>
          <a:p>
            <a:r>
              <a:rPr lang="en-US" sz="3200" b="1" dirty="0" smtClean="0"/>
              <a:t>Scientific Discovery:</a:t>
            </a:r>
            <a:br>
              <a:rPr lang="en-US" sz="3200" b="1" dirty="0" smtClean="0"/>
            </a:br>
            <a:r>
              <a:rPr lang="en-US" sz="3200" b="1" dirty="0" smtClean="0"/>
              <a:t>What Did Industry Know?</a:t>
            </a:r>
            <a:endParaRPr lang="en-US" sz="3200" b="1" dirty="0"/>
          </a:p>
        </p:txBody>
      </p:sp>
      <p:sp>
        <p:nvSpPr>
          <p:cNvPr id="3" name="Content Placeholder 2"/>
          <p:cNvSpPr>
            <a:spLocks noGrp="1"/>
          </p:cNvSpPr>
          <p:nvPr>
            <p:ph idx="1"/>
          </p:nvPr>
        </p:nvSpPr>
        <p:spPr>
          <a:xfrm>
            <a:off x="404037" y="1169581"/>
            <a:ext cx="8442251" cy="5295013"/>
          </a:xfrm>
        </p:spPr>
        <p:txBody>
          <a:bodyPr>
            <a:normAutofit fontScale="70000" lnSpcReduction="20000"/>
          </a:bodyPr>
          <a:lstStyle/>
          <a:p>
            <a:r>
              <a:rPr lang="en-US" dirty="0" smtClean="0"/>
              <a:t>1981</a:t>
            </a:r>
            <a:r>
              <a:rPr lang="en-US" dirty="0"/>
              <a:t>, 3M provided </a:t>
            </a:r>
            <a:r>
              <a:rPr lang="en-US" dirty="0" smtClean="0"/>
              <a:t>DuPont </a:t>
            </a:r>
            <a:r>
              <a:rPr lang="en-US" dirty="0"/>
              <a:t>and the EPA the results of an internal laboratory study finding that pregnant rats exposed to PFOA experienced birth defects in </a:t>
            </a:r>
            <a:r>
              <a:rPr lang="en-US" dirty="0" smtClean="0"/>
              <a:t>pups </a:t>
            </a:r>
          </a:p>
          <a:p>
            <a:endParaRPr lang="en-US" dirty="0" smtClean="0"/>
          </a:p>
          <a:p>
            <a:r>
              <a:rPr lang="en-US" dirty="0" smtClean="0"/>
              <a:t>Documents </a:t>
            </a:r>
            <a:r>
              <a:rPr lang="en-US" dirty="0"/>
              <a:t>later obtained in litigation indicate that DuPont began closely monitoring the health of female staff in the Teflon division of the Washington Works Plant due to 3M’s 1981 research. </a:t>
            </a:r>
            <a:endParaRPr lang="en-US" dirty="0" smtClean="0"/>
          </a:p>
          <a:p>
            <a:endParaRPr lang="en-US" dirty="0" smtClean="0"/>
          </a:p>
          <a:p>
            <a:r>
              <a:rPr lang="en-US" dirty="0" smtClean="0"/>
              <a:t>1981 -female </a:t>
            </a:r>
            <a:r>
              <a:rPr lang="en-US" dirty="0"/>
              <a:t>DuPont employee in the Teflon division, Sue Bailey, gave birth to a baby with severe birth defects.</a:t>
            </a:r>
            <a:r>
              <a:rPr lang="en-US" dirty="0"/>
              <a:t> </a:t>
            </a:r>
            <a:r>
              <a:rPr lang="en-US" dirty="0" smtClean="0"/>
              <a:t> (2 out of 7 births)</a:t>
            </a:r>
          </a:p>
          <a:p>
            <a:endParaRPr lang="en-US" dirty="0" smtClean="0"/>
          </a:p>
          <a:p>
            <a:r>
              <a:rPr lang="en-US" dirty="0"/>
              <a:t>A colleague put Sue Bailey in touch with another </a:t>
            </a:r>
            <a:r>
              <a:rPr lang="en-US" dirty="0" smtClean="0"/>
              <a:t>worker </a:t>
            </a:r>
            <a:r>
              <a:rPr lang="en-US" dirty="0"/>
              <a:t>in the Teflon division </a:t>
            </a:r>
            <a:r>
              <a:rPr lang="en-US" dirty="0" smtClean="0"/>
              <a:t>whose </a:t>
            </a:r>
            <a:r>
              <a:rPr lang="en-US" dirty="0"/>
              <a:t>baby </a:t>
            </a:r>
            <a:r>
              <a:rPr lang="en-US" dirty="0" smtClean="0"/>
              <a:t>born with </a:t>
            </a:r>
            <a:r>
              <a:rPr lang="en-US" dirty="0"/>
              <a:t>eye deformities. </a:t>
            </a:r>
            <a:endParaRPr lang="en-US" dirty="0" smtClean="0"/>
          </a:p>
          <a:p>
            <a:endParaRPr lang="en-US" dirty="0" smtClean="0"/>
          </a:p>
          <a:p>
            <a:r>
              <a:rPr lang="en-US" dirty="0" smtClean="0"/>
              <a:t>1981 -  </a:t>
            </a:r>
            <a:r>
              <a:rPr lang="en-US" dirty="0"/>
              <a:t>DuPont removed all female staff from the Teflon unit, notified employees </a:t>
            </a:r>
            <a:r>
              <a:rPr lang="en-US" dirty="0" smtClean="0"/>
              <a:t>to </a:t>
            </a:r>
            <a:r>
              <a:rPr lang="en-US" dirty="0"/>
              <a:t>speak with medical staff prior to getting pregnant </a:t>
            </a:r>
            <a:endParaRPr lang="en-US" dirty="0"/>
          </a:p>
        </p:txBody>
      </p:sp>
    </p:spTree>
    <p:extLst>
      <p:ext uri="{BB962C8B-B14F-4D97-AF65-F5344CB8AC3E}">
        <p14:creationId xmlns:p14="http://schemas.microsoft.com/office/powerpoint/2010/main" val="115532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Material needed	to finish this presentation</a:t>
            </a:r>
            <a:endParaRPr lang="en-US" dirty="0"/>
          </a:p>
        </p:txBody>
      </p:sp>
      <p:sp>
        <p:nvSpPr>
          <p:cNvPr id="3" name="Content Placeholder 2"/>
          <p:cNvSpPr>
            <a:spLocks noGrp="1"/>
          </p:cNvSpPr>
          <p:nvPr>
            <p:ph idx="1"/>
          </p:nvPr>
        </p:nvSpPr>
        <p:spPr/>
        <p:txBody>
          <a:bodyPr/>
          <a:lstStyle/>
          <a:p>
            <a:r>
              <a:rPr lang="en-US" dirty="0" smtClean="0"/>
              <a:t>Before 1981, what negative effects of PFAS did DuPont and 3M know?</a:t>
            </a:r>
          </a:p>
          <a:p>
            <a:r>
              <a:rPr lang="en-US" dirty="0" smtClean="0"/>
              <a:t>Why are we saying “60 years?” </a:t>
            </a:r>
          </a:p>
          <a:p>
            <a:r>
              <a:rPr lang="en-US" dirty="0" smtClean="0"/>
              <a:t>Brief mention of other organized communities</a:t>
            </a:r>
          </a:p>
          <a:p>
            <a:r>
              <a:rPr lang="en-US" dirty="0" smtClean="0"/>
              <a:t>Does the flame retardant comparison (#27-31) work? I’m fine with deleting it.</a:t>
            </a:r>
          </a:p>
          <a:p>
            <a:endParaRPr lang="en-US" dirty="0"/>
          </a:p>
        </p:txBody>
      </p:sp>
    </p:spTree>
    <p:extLst>
      <p:ext uri="{BB962C8B-B14F-4D97-AF65-F5344CB8AC3E}">
        <p14:creationId xmlns:p14="http://schemas.microsoft.com/office/powerpoint/2010/main" val="1920856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8" y="274638"/>
            <a:ext cx="7985051" cy="639762"/>
          </a:xfrm>
        </p:spPr>
        <p:txBody>
          <a:bodyPr>
            <a:normAutofit fontScale="90000"/>
          </a:bodyPr>
          <a:lstStyle/>
          <a:p>
            <a:r>
              <a:rPr lang="en-US" dirty="0" smtClean="0"/>
              <a:t>What Did Industry Know?</a:t>
            </a:r>
            <a:endParaRPr lang="en-US" dirty="0"/>
          </a:p>
        </p:txBody>
      </p:sp>
      <p:sp>
        <p:nvSpPr>
          <p:cNvPr id="3" name="Content Placeholder 2"/>
          <p:cNvSpPr>
            <a:spLocks noGrp="1"/>
          </p:cNvSpPr>
          <p:nvPr>
            <p:ph idx="1"/>
          </p:nvPr>
        </p:nvSpPr>
        <p:spPr>
          <a:xfrm>
            <a:off x="404037" y="1169581"/>
            <a:ext cx="8442251" cy="5295013"/>
          </a:xfrm>
        </p:spPr>
        <p:txBody>
          <a:bodyPr>
            <a:normAutofit/>
          </a:bodyPr>
          <a:lstStyle/>
          <a:p>
            <a:r>
              <a:rPr lang="en-US" dirty="0" smtClean="0"/>
              <a:t>1982 – DuPont shares new animal data with EPA but says nothing about birth defects</a:t>
            </a:r>
          </a:p>
          <a:p>
            <a:endParaRPr lang="en-US" dirty="0"/>
          </a:p>
          <a:p>
            <a:r>
              <a:rPr lang="en-US" dirty="0" smtClean="0"/>
              <a:t>DuPont withheld </a:t>
            </a:r>
            <a:r>
              <a:rPr lang="en-US" dirty="0"/>
              <a:t>the company’s concerns about exposure and risk from </a:t>
            </a:r>
            <a:r>
              <a:rPr lang="en-US" dirty="0" err="1"/>
              <a:t>fenceline</a:t>
            </a:r>
            <a:r>
              <a:rPr lang="en-US" dirty="0"/>
              <a:t> communities in the Mid-Ohio Valley</a:t>
            </a:r>
            <a:r>
              <a:rPr lang="en-US" dirty="0"/>
              <a:t> </a:t>
            </a:r>
            <a:r>
              <a:rPr lang="en-US" dirty="0" smtClean="0"/>
              <a:t>near its Parkersburg, WV plant</a:t>
            </a:r>
            <a:endParaRPr lang="en-US" dirty="0"/>
          </a:p>
        </p:txBody>
      </p:sp>
    </p:spTree>
    <p:extLst>
      <p:ext uri="{BB962C8B-B14F-4D97-AF65-F5344CB8AC3E}">
        <p14:creationId xmlns:p14="http://schemas.microsoft.com/office/powerpoint/2010/main" val="1332115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Government Response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13655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911164" y="4396631"/>
            <a:ext cx="2140373" cy="1605279"/>
          </a:xfrm>
          <a:prstGeom prst="rect">
            <a:avLst/>
          </a:prstGeom>
        </p:spPr>
      </p:pic>
      <p:pic>
        <p:nvPicPr>
          <p:cNvPr id="7" name="Picture 6"/>
          <p:cNvPicPr>
            <a:picLocks noChangeAspect="1"/>
          </p:cNvPicPr>
          <p:nvPr/>
        </p:nvPicPr>
        <p:blipFill>
          <a:blip r:embed="rId4"/>
          <a:stretch>
            <a:fillRect/>
          </a:stretch>
        </p:blipFill>
        <p:spPr>
          <a:xfrm>
            <a:off x="2683821" y="5005868"/>
            <a:ext cx="1656974" cy="699036"/>
          </a:xfrm>
          <a:prstGeom prst="rect">
            <a:avLst/>
          </a:prstGeom>
        </p:spPr>
      </p:pic>
      <p:pic>
        <p:nvPicPr>
          <p:cNvPr id="6" name="Picture 5"/>
          <p:cNvPicPr>
            <a:picLocks noChangeAspect="1"/>
          </p:cNvPicPr>
          <p:nvPr/>
        </p:nvPicPr>
        <p:blipFill rotWithShape="1">
          <a:blip r:embed="rId5"/>
          <a:srcRect l="10245" b="3915"/>
          <a:stretch/>
        </p:blipFill>
        <p:spPr>
          <a:xfrm>
            <a:off x="177976" y="4708863"/>
            <a:ext cx="2462154" cy="1293047"/>
          </a:xfrm>
          <a:prstGeom prst="rect">
            <a:avLst/>
          </a:prstGeom>
        </p:spPr>
      </p:pic>
      <p:sp>
        <p:nvSpPr>
          <p:cNvPr id="2" name="TextBox 1"/>
          <p:cNvSpPr txBox="1"/>
          <p:nvPr/>
        </p:nvSpPr>
        <p:spPr>
          <a:xfrm>
            <a:off x="1935047" y="206800"/>
            <a:ext cx="5816424" cy="1200329"/>
          </a:xfrm>
          <a:prstGeom prst="rect">
            <a:avLst/>
          </a:prstGeom>
          <a:noFill/>
        </p:spPr>
        <p:txBody>
          <a:bodyPr wrap="square" rtlCol="0">
            <a:spAutoFit/>
          </a:bodyPr>
          <a:lstStyle/>
          <a:p>
            <a:r>
              <a:rPr lang="id-ID" sz="3200" dirty="0">
                <a:latin typeface="+mj-lt"/>
              </a:rPr>
              <a:t>PFOA Stewardship </a:t>
            </a:r>
            <a:r>
              <a:rPr lang="id-ID" sz="3200" dirty="0" smtClean="0">
                <a:latin typeface="+mj-lt"/>
              </a:rPr>
              <a:t>Program</a:t>
            </a:r>
          </a:p>
          <a:p>
            <a:endParaRPr lang="en-US" sz="4000" dirty="0">
              <a:latin typeface="+mj-lt"/>
            </a:endParaRPr>
          </a:p>
        </p:txBody>
      </p:sp>
      <p:sp>
        <p:nvSpPr>
          <p:cNvPr id="3" name="TextBox 2"/>
          <p:cNvSpPr txBox="1"/>
          <p:nvPr/>
        </p:nvSpPr>
        <p:spPr>
          <a:xfrm>
            <a:off x="396792" y="1620787"/>
            <a:ext cx="8067040" cy="2862322"/>
          </a:xfrm>
          <a:prstGeom prst="rect">
            <a:avLst/>
          </a:prstGeom>
          <a:noFill/>
        </p:spPr>
        <p:txBody>
          <a:bodyPr wrap="square" rtlCol="0">
            <a:spAutoFit/>
          </a:bodyPr>
          <a:lstStyle/>
          <a:p>
            <a:r>
              <a:rPr lang="en-US" sz="2000" dirty="0">
                <a:latin typeface="+mj-lt"/>
              </a:rPr>
              <a:t>EPA program established in cooperation with </a:t>
            </a:r>
            <a:r>
              <a:rPr lang="en-US" sz="2000" b="1" dirty="0">
                <a:solidFill>
                  <a:schemeClr val="accent3">
                    <a:lumMod val="75000"/>
                  </a:schemeClr>
                </a:solidFill>
                <a:latin typeface="+mj-lt"/>
              </a:rPr>
              <a:t>eight major </a:t>
            </a:r>
            <a:r>
              <a:rPr lang="en-US" sz="2000" b="1" dirty="0" smtClean="0">
                <a:solidFill>
                  <a:schemeClr val="accent3">
                    <a:lumMod val="75000"/>
                  </a:schemeClr>
                </a:solidFill>
                <a:latin typeface="+mj-lt"/>
              </a:rPr>
              <a:t>manufacturers</a:t>
            </a:r>
            <a:r>
              <a:rPr lang="en-US" sz="2000" dirty="0" smtClean="0">
                <a:latin typeface="+mj-lt"/>
              </a:rPr>
              <a:t> </a:t>
            </a:r>
            <a:r>
              <a:rPr lang="en-US" sz="2000" dirty="0">
                <a:latin typeface="+mj-lt"/>
              </a:rPr>
              <a:t>for two goals:</a:t>
            </a:r>
          </a:p>
          <a:p>
            <a:endParaRPr lang="en-US" sz="2000" dirty="0">
              <a:latin typeface="+mj-lt"/>
            </a:endParaRPr>
          </a:p>
          <a:p>
            <a:pPr marL="457200" indent="-457200">
              <a:buFont typeface="+mj-lt"/>
              <a:buAutoNum type="arabicPeriod"/>
            </a:pPr>
            <a:r>
              <a:rPr lang="en-US" sz="2000" dirty="0">
                <a:latin typeface="+mj-lt"/>
              </a:rPr>
              <a:t>Commit to achieve a </a:t>
            </a:r>
            <a:r>
              <a:rPr lang="en-US" sz="2000" b="1" dirty="0">
                <a:solidFill>
                  <a:schemeClr val="accent3">
                    <a:lumMod val="75000"/>
                  </a:schemeClr>
                </a:solidFill>
                <a:latin typeface="+mj-lt"/>
              </a:rPr>
              <a:t>95% reduction</a:t>
            </a:r>
            <a:r>
              <a:rPr lang="en-US" sz="2000" dirty="0">
                <a:latin typeface="+mj-lt"/>
              </a:rPr>
              <a:t> in both facility emissions to all media of PFOA, precursor chemicals, and related higher homologue chemicals </a:t>
            </a:r>
            <a:r>
              <a:rPr lang="en-US" sz="2000" u="sng" dirty="0">
                <a:latin typeface="+mj-lt"/>
              </a:rPr>
              <a:t>by </a:t>
            </a:r>
            <a:r>
              <a:rPr lang="en-US" sz="2000" u="sng" dirty="0" smtClean="0">
                <a:latin typeface="+mj-lt"/>
              </a:rPr>
              <a:t>2010</a:t>
            </a:r>
          </a:p>
          <a:p>
            <a:endParaRPr lang="en-US" sz="2000" u="sng" dirty="0">
              <a:latin typeface="+mj-lt"/>
            </a:endParaRPr>
          </a:p>
          <a:p>
            <a:pPr marL="457200" indent="-457200">
              <a:buFont typeface="+mj-lt"/>
              <a:buAutoNum type="arabicPeriod"/>
            </a:pPr>
            <a:r>
              <a:rPr lang="en-US" sz="2000" dirty="0">
                <a:latin typeface="+mj-lt"/>
              </a:rPr>
              <a:t>Commit to working towards the </a:t>
            </a:r>
            <a:r>
              <a:rPr lang="en-US" sz="2000" b="1" dirty="0">
                <a:solidFill>
                  <a:schemeClr val="accent3">
                    <a:lumMod val="75000"/>
                  </a:schemeClr>
                </a:solidFill>
                <a:latin typeface="+mj-lt"/>
              </a:rPr>
              <a:t>elimination</a:t>
            </a:r>
            <a:r>
              <a:rPr lang="en-US" sz="2000" dirty="0">
                <a:latin typeface="+mj-lt"/>
              </a:rPr>
              <a:t> of these chemicals from emissions and products </a:t>
            </a:r>
            <a:r>
              <a:rPr lang="en-US" sz="2000" u="sng" dirty="0">
                <a:latin typeface="+mj-lt"/>
              </a:rPr>
              <a:t>by 2015</a:t>
            </a:r>
          </a:p>
        </p:txBody>
      </p:sp>
      <p:pic>
        <p:nvPicPr>
          <p:cNvPr id="4" name="Picture 3"/>
          <p:cNvPicPr>
            <a:picLocks noChangeAspect="1"/>
          </p:cNvPicPr>
          <p:nvPr/>
        </p:nvPicPr>
        <p:blipFill>
          <a:blip r:embed="rId6"/>
          <a:stretch>
            <a:fillRect/>
          </a:stretch>
        </p:blipFill>
        <p:spPr>
          <a:xfrm>
            <a:off x="316980" y="285767"/>
            <a:ext cx="1473273" cy="451190"/>
          </a:xfrm>
          <a:prstGeom prst="rect">
            <a:avLst/>
          </a:prstGeom>
        </p:spPr>
      </p:pic>
      <p:pic>
        <p:nvPicPr>
          <p:cNvPr id="8" name="Picture 7"/>
          <p:cNvPicPr>
            <a:picLocks noChangeAspect="1"/>
          </p:cNvPicPr>
          <p:nvPr/>
        </p:nvPicPr>
        <p:blipFill>
          <a:blip r:embed="rId7"/>
          <a:stretch>
            <a:fillRect/>
          </a:stretch>
        </p:blipFill>
        <p:spPr>
          <a:xfrm>
            <a:off x="4736696" y="4977038"/>
            <a:ext cx="1976120" cy="756696"/>
          </a:xfrm>
          <a:prstGeom prst="rect">
            <a:avLst/>
          </a:prstGeom>
        </p:spPr>
      </p:pic>
      <p:pic>
        <p:nvPicPr>
          <p:cNvPr id="10" name="Picture 9"/>
          <p:cNvPicPr>
            <a:picLocks noChangeAspect="1"/>
          </p:cNvPicPr>
          <p:nvPr/>
        </p:nvPicPr>
        <p:blipFill rotWithShape="1">
          <a:blip r:embed="rId8"/>
          <a:srcRect l="3693" t="8834" r="2858" b="4577"/>
          <a:stretch/>
        </p:blipFill>
        <p:spPr>
          <a:xfrm>
            <a:off x="239207" y="5800499"/>
            <a:ext cx="2174240" cy="975360"/>
          </a:xfrm>
          <a:prstGeom prst="rect">
            <a:avLst/>
          </a:prstGeom>
        </p:spPr>
      </p:pic>
      <p:pic>
        <p:nvPicPr>
          <p:cNvPr id="11" name="Picture 10"/>
          <p:cNvPicPr>
            <a:picLocks noChangeAspect="1"/>
          </p:cNvPicPr>
          <p:nvPr/>
        </p:nvPicPr>
        <p:blipFill>
          <a:blip r:embed="rId9"/>
          <a:stretch>
            <a:fillRect/>
          </a:stretch>
        </p:blipFill>
        <p:spPr>
          <a:xfrm>
            <a:off x="2930543" y="5905747"/>
            <a:ext cx="1212704" cy="64497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00824" y="5800499"/>
            <a:ext cx="1831561" cy="985991"/>
          </a:xfrm>
          <a:prstGeom prst="rect">
            <a:avLst/>
          </a:prstGeom>
        </p:spPr>
      </p:pic>
      <p:pic>
        <p:nvPicPr>
          <p:cNvPr id="13" name="Picture 12"/>
          <p:cNvPicPr>
            <a:picLocks noChangeAspect="1"/>
          </p:cNvPicPr>
          <p:nvPr/>
        </p:nvPicPr>
        <p:blipFill>
          <a:blip r:embed="rId11"/>
          <a:stretch>
            <a:fillRect/>
          </a:stretch>
        </p:blipFill>
        <p:spPr>
          <a:xfrm>
            <a:off x="6866673" y="5764367"/>
            <a:ext cx="2138680" cy="855472"/>
          </a:xfrm>
          <a:prstGeom prst="rect">
            <a:avLst/>
          </a:prstGeom>
        </p:spPr>
      </p:pic>
      <p:sp>
        <p:nvSpPr>
          <p:cNvPr id="14" name="TextBox 13"/>
          <p:cNvSpPr txBox="1"/>
          <p:nvPr/>
        </p:nvSpPr>
        <p:spPr>
          <a:xfrm>
            <a:off x="2069452" y="770074"/>
            <a:ext cx="5490180" cy="400110"/>
          </a:xfrm>
          <a:prstGeom prst="rect">
            <a:avLst/>
          </a:prstGeom>
          <a:noFill/>
        </p:spPr>
        <p:txBody>
          <a:bodyPr wrap="square" rtlCol="0">
            <a:spAutoFit/>
          </a:bodyPr>
          <a:lstStyle/>
          <a:p>
            <a:r>
              <a:rPr lang="en-US" sz="2000" dirty="0" smtClean="0">
                <a:solidFill>
                  <a:schemeClr val="bg1">
                    <a:lumMod val="50000"/>
                  </a:schemeClr>
                </a:solidFill>
                <a:latin typeface="+mj-lt"/>
              </a:rPr>
              <a:t>Initiated </a:t>
            </a:r>
            <a:r>
              <a:rPr lang="en-US" sz="2000" dirty="0">
                <a:solidFill>
                  <a:schemeClr val="bg1">
                    <a:lumMod val="50000"/>
                  </a:schemeClr>
                </a:solidFill>
                <a:latin typeface="+mj-lt"/>
              </a:rPr>
              <a:t>in 2006</a:t>
            </a:r>
          </a:p>
        </p:txBody>
      </p:sp>
    </p:spTree>
    <p:extLst>
      <p:ext uri="{BB962C8B-B14F-4D97-AF65-F5344CB8AC3E}">
        <p14:creationId xmlns:p14="http://schemas.microsoft.com/office/powerpoint/2010/main" val="2144285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2695" y="1013892"/>
            <a:ext cx="3709349" cy="461665"/>
          </a:xfrm>
          <a:prstGeom prst="rect">
            <a:avLst/>
          </a:prstGeom>
          <a:noFill/>
        </p:spPr>
        <p:txBody>
          <a:bodyPr wrap="none" rtlCol="0">
            <a:spAutoFit/>
          </a:bodyPr>
          <a:lstStyle/>
          <a:p>
            <a:pPr algn="ctr"/>
            <a:r>
              <a:rPr lang="id-ID" sz="2400" dirty="0">
                <a:latin typeface="+mj-lt"/>
              </a:rPr>
              <a:t>For </a:t>
            </a:r>
            <a:r>
              <a:rPr lang="id-ID" sz="2400" u="sng" dirty="0">
                <a:latin typeface="+mj-lt"/>
              </a:rPr>
              <a:t>SHORT TERM EXPOSURE</a:t>
            </a:r>
            <a:endParaRPr lang="en-US" sz="2400" u="sng" dirty="0">
              <a:latin typeface="+mj-lt"/>
            </a:endParaRPr>
          </a:p>
        </p:txBody>
      </p:sp>
      <p:sp>
        <p:nvSpPr>
          <p:cNvPr id="3" name="TextBox 2"/>
          <p:cNvSpPr txBox="1"/>
          <p:nvPr/>
        </p:nvSpPr>
        <p:spPr>
          <a:xfrm>
            <a:off x="663051" y="443694"/>
            <a:ext cx="7960192" cy="646331"/>
          </a:xfrm>
          <a:prstGeom prst="rect">
            <a:avLst/>
          </a:prstGeom>
          <a:noFill/>
        </p:spPr>
        <p:txBody>
          <a:bodyPr wrap="none" rtlCol="0">
            <a:spAutoFit/>
          </a:bodyPr>
          <a:lstStyle/>
          <a:p>
            <a:pPr algn="ctr"/>
            <a:r>
              <a:rPr lang="id-ID" sz="3600" dirty="0">
                <a:latin typeface="+mj-lt"/>
              </a:rPr>
              <a:t>US EPA Provisional Health Advisory Levels</a:t>
            </a:r>
            <a:endParaRPr lang="en-US" sz="3600" dirty="0">
              <a:latin typeface="+mj-lt"/>
            </a:endParaRPr>
          </a:p>
        </p:txBody>
      </p:sp>
      <p:sp>
        <p:nvSpPr>
          <p:cNvPr id="4" name="Freeform 5"/>
          <p:cNvSpPr>
            <a:spLocks/>
          </p:cNvSpPr>
          <p:nvPr/>
        </p:nvSpPr>
        <p:spPr bwMode="auto">
          <a:xfrm>
            <a:off x="584120" y="2116932"/>
            <a:ext cx="908447" cy="2196704"/>
          </a:xfrm>
          <a:custGeom>
            <a:avLst/>
            <a:gdLst>
              <a:gd name="T0" fmla="*/ 123 w 123"/>
              <a:gd name="T1" fmla="*/ 8 h 302"/>
              <a:gd name="T2" fmla="*/ 115 w 123"/>
              <a:gd name="T3" fmla="*/ 0 h 302"/>
              <a:gd name="T4" fmla="*/ 7 w 123"/>
              <a:gd name="T5" fmla="*/ 0 h 302"/>
              <a:gd name="T6" fmla="*/ 0 w 123"/>
              <a:gd name="T7" fmla="*/ 8 h 302"/>
              <a:gd name="T8" fmla="*/ 6 w 123"/>
              <a:gd name="T9" fmla="*/ 15 h 302"/>
              <a:gd name="T10" fmla="*/ 6 w 123"/>
              <a:gd name="T11" fmla="*/ 15 h 302"/>
              <a:gd name="T12" fmla="*/ 24 w 123"/>
              <a:gd name="T13" fmla="*/ 57 h 302"/>
              <a:gd name="T14" fmla="*/ 24 w 123"/>
              <a:gd name="T15" fmla="*/ 59 h 302"/>
              <a:gd name="T16" fmla="*/ 24 w 123"/>
              <a:gd name="T17" fmla="*/ 264 h 302"/>
              <a:gd name="T18" fmla="*/ 61 w 123"/>
              <a:gd name="T19" fmla="*/ 302 h 302"/>
              <a:gd name="T20" fmla="*/ 99 w 123"/>
              <a:gd name="T21" fmla="*/ 264 h 302"/>
              <a:gd name="T22" fmla="*/ 99 w 123"/>
              <a:gd name="T23" fmla="*/ 59 h 302"/>
              <a:gd name="T24" fmla="*/ 99 w 123"/>
              <a:gd name="T25" fmla="*/ 59 h 302"/>
              <a:gd name="T26" fmla="*/ 99 w 123"/>
              <a:gd name="T27" fmla="*/ 58 h 302"/>
              <a:gd name="T28" fmla="*/ 116 w 123"/>
              <a:gd name="T29" fmla="*/ 15 h 302"/>
              <a:gd name="T30" fmla="*/ 116 w 123"/>
              <a:gd name="T31" fmla="*/ 15 h 302"/>
              <a:gd name="T32" fmla="*/ 123 w 123"/>
              <a:gd name="T33" fmla="*/ 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302">
                <a:moveTo>
                  <a:pt x="123" y="8"/>
                </a:moveTo>
                <a:cubicBezTo>
                  <a:pt x="123" y="4"/>
                  <a:pt x="119" y="0"/>
                  <a:pt x="115" y="0"/>
                </a:cubicBezTo>
                <a:cubicBezTo>
                  <a:pt x="7" y="0"/>
                  <a:pt x="7" y="0"/>
                  <a:pt x="7" y="0"/>
                </a:cubicBezTo>
                <a:cubicBezTo>
                  <a:pt x="3" y="0"/>
                  <a:pt x="0" y="4"/>
                  <a:pt x="0" y="8"/>
                </a:cubicBezTo>
                <a:cubicBezTo>
                  <a:pt x="0" y="11"/>
                  <a:pt x="3" y="15"/>
                  <a:pt x="6" y="15"/>
                </a:cubicBezTo>
                <a:cubicBezTo>
                  <a:pt x="6" y="15"/>
                  <a:pt x="6" y="15"/>
                  <a:pt x="6" y="15"/>
                </a:cubicBezTo>
                <a:cubicBezTo>
                  <a:pt x="14" y="15"/>
                  <a:pt x="24" y="22"/>
                  <a:pt x="24" y="57"/>
                </a:cubicBezTo>
                <a:cubicBezTo>
                  <a:pt x="24" y="58"/>
                  <a:pt x="24" y="59"/>
                  <a:pt x="24" y="59"/>
                </a:cubicBezTo>
                <a:cubicBezTo>
                  <a:pt x="24" y="264"/>
                  <a:pt x="24" y="264"/>
                  <a:pt x="24" y="264"/>
                </a:cubicBezTo>
                <a:cubicBezTo>
                  <a:pt x="24" y="285"/>
                  <a:pt x="40" y="302"/>
                  <a:pt x="61" y="302"/>
                </a:cubicBezTo>
                <a:cubicBezTo>
                  <a:pt x="82" y="302"/>
                  <a:pt x="99" y="285"/>
                  <a:pt x="99" y="264"/>
                </a:cubicBezTo>
                <a:cubicBezTo>
                  <a:pt x="99" y="59"/>
                  <a:pt x="99" y="59"/>
                  <a:pt x="99" y="59"/>
                </a:cubicBezTo>
                <a:cubicBezTo>
                  <a:pt x="99" y="59"/>
                  <a:pt x="99" y="59"/>
                  <a:pt x="99" y="59"/>
                </a:cubicBezTo>
                <a:cubicBezTo>
                  <a:pt x="99" y="58"/>
                  <a:pt x="99" y="58"/>
                  <a:pt x="99" y="58"/>
                </a:cubicBezTo>
                <a:cubicBezTo>
                  <a:pt x="99" y="22"/>
                  <a:pt x="109" y="15"/>
                  <a:pt x="116" y="15"/>
                </a:cubicBezTo>
                <a:cubicBezTo>
                  <a:pt x="116" y="15"/>
                  <a:pt x="116" y="15"/>
                  <a:pt x="116" y="15"/>
                </a:cubicBezTo>
                <a:cubicBezTo>
                  <a:pt x="120" y="15"/>
                  <a:pt x="123" y="11"/>
                  <a:pt x="123" y="8"/>
                </a:cubicBezTo>
                <a:close/>
              </a:path>
            </a:pathLst>
          </a:custGeom>
          <a:solidFill>
            <a:schemeClr val="tx2">
              <a:alpha val="15000"/>
            </a:schemeClr>
          </a:solidFill>
          <a:ln>
            <a:noFill/>
          </a:ln>
        </p:spPr>
        <p:txBody>
          <a:bodyPr vert="horz" wrap="square" lIns="68580" tIns="34290" rIns="68580" bIns="34290" numCol="1" anchor="t" anchorCtr="0" compatLnSpc="1">
            <a:prstTxWarp prst="textNoShape">
              <a:avLst/>
            </a:prstTxWarp>
          </a:bodyPr>
          <a:lstStyle/>
          <a:p>
            <a:endParaRPr lang="id-ID" sz="1350" dirty="0"/>
          </a:p>
        </p:txBody>
      </p:sp>
      <p:grpSp>
        <p:nvGrpSpPr>
          <p:cNvPr id="5" name="Group 4"/>
          <p:cNvGrpSpPr/>
          <p:nvPr/>
        </p:nvGrpSpPr>
        <p:grpSpPr>
          <a:xfrm>
            <a:off x="857964" y="2749154"/>
            <a:ext cx="360760" cy="1462087"/>
            <a:chOff x="1130300" y="2949577"/>
            <a:chExt cx="481013" cy="1522411"/>
          </a:xfrm>
          <a:solidFill>
            <a:srgbClr val="00B050">
              <a:alpha val="78000"/>
            </a:srgbClr>
          </a:solidFill>
        </p:grpSpPr>
        <p:sp>
          <p:nvSpPr>
            <p:cNvPr id="6" name="Freeform 6"/>
            <p:cNvSpPr>
              <a:spLocks/>
            </p:cNvSpPr>
            <p:nvPr/>
          </p:nvSpPr>
          <p:spPr bwMode="auto">
            <a:xfrm>
              <a:off x="1130300" y="4065588"/>
              <a:ext cx="481013" cy="406400"/>
            </a:xfrm>
            <a:custGeom>
              <a:avLst/>
              <a:gdLst>
                <a:gd name="T0" fmla="*/ 0 w 49"/>
                <a:gd name="T1" fmla="*/ 0 h 42"/>
                <a:gd name="T2" fmla="*/ 0 w 49"/>
                <a:gd name="T3" fmla="*/ 18 h 42"/>
                <a:gd name="T4" fmla="*/ 24 w 49"/>
                <a:gd name="T5" fmla="*/ 42 h 42"/>
                <a:gd name="T6" fmla="*/ 49 w 49"/>
                <a:gd name="T7" fmla="*/ 18 h 42"/>
                <a:gd name="T8" fmla="*/ 49 w 49"/>
                <a:gd name="T9" fmla="*/ 0 h 42"/>
                <a:gd name="T10" fmla="*/ 0 w 49"/>
                <a:gd name="T11" fmla="*/ 0 h 42"/>
              </a:gdLst>
              <a:ahLst/>
              <a:cxnLst>
                <a:cxn ang="0">
                  <a:pos x="T0" y="T1"/>
                </a:cxn>
                <a:cxn ang="0">
                  <a:pos x="T2" y="T3"/>
                </a:cxn>
                <a:cxn ang="0">
                  <a:pos x="T4" y="T5"/>
                </a:cxn>
                <a:cxn ang="0">
                  <a:pos x="T6" y="T7"/>
                </a:cxn>
                <a:cxn ang="0">
                  <a:pos x="T8" y="T9"/>
                </a:cxn>
                <a:cxn ang="0">
                  <a:pos x="T10" y="T11"/>
                </a:cxn>
              </a:cxnLst>
              <a:rect l="0" t="0" r="r" b="b"/>
              <a:pathLst>
                <a:path w="49" h="42">
                  <a:moveTo>
                    <a:pt x="0" y="0"/>
                  </a:moveTo>
                  <a:cubicBezTo>
                    <a:pt x="0" y="18"/>
                    <a:pt x="0" y="18"/>
                    <a:pt x="0" y="18"/>
                  </a:cubicBezTo>
                  <a:cubicBezTo>
                    <a:pt x="0" y="31"/>
                    <a:pt x="11" y="42"/>
                    <a:pt x="24" y="42"/>
                  </a:cubicBezTo>
                  <a:cubicBezTo>
                    <a:pt x="38" y="42"/>
                    <a:pt x="49" y="31"/>
                    <a:pt x="49" y="18"/>
                  </a:cubicBezTo>
                  <a:cubicBezTo>
                    <a:pt x="49" y="0"/>
                    <a:pt x="49" y="0"/>
                    <a:pt x="49" y="0"/>
                  </a:cubicBez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7" name="Rectangle 7"/>
            <p:cNvSpPr>
              <a:spLocks noChangeArrowheads="1"/>
            </p:cNvSpPr>
            <p:nvPr/>
          </p:nvSpPr>
          <p:spPr bwMode="auto">
            <a:xfrm>
              <a:off x="1130300" y="2949577"/>
              <a:ext cx="481013" cy="1154112"/>
            </a:xfrm>
            <a:prstGeom prst="rect">
              <a:avLst/>
            </a:prstGeom>
            <a:grpFill/>
            <a:ln>
              <a:noFill/>
            </a:ln>
          </p:spPr>
          <p:txBody>
            <a:bodyPr vert="horz" wrap="square" lIns="68580" tIns="34290" rIns="68580" bIns="34290" numCol="1" anchor="t" anchorCtr="0" compatLnSpc="1">
              <a:prstTxWarp prst="textNoShape">
                <a:avLst/>
              </a:prstTxWarp>
            </a:bodyPr>
            <a:lstStyle/>
            <a:p>
              <a:endParaRPr lang="id-ID" sz="1350" dirty="0"/>
            </a:p>
          </p:txBody>
        </p:sp>
      </p:grpSp>
      <p:grpSp>
        <p:nvGrpSpPr>
          <p:cNvPr id="8" name="Group 7"/>
          <p:cNvGrpSpPr/>
          <p:nvPr/>
        </p:nvGrpSpPr>
        <p:grpSpPr>
          <a:xfrm>
            <a:off x="1116329" y="2430067"/>
            <a:ext cx="205979" cy="1315640"/>
            <a:chOff x="1474788" y="2097088"/>
            <a:chExt cx="274638" cy="1754187"/>
          </a:xfrm>
          <a:solidFill>
            <a:schemeClr val="tx2"/>
          </a:solidFill>
        </p:grpSpPr>
        <p:sp>
          <p:nvSpPr>
            <p:cNvPr id="9" name="Freeform 8"/>
            <p:cNvSpPr>
              <a:spLocks/>
            </p:cNvSpPr>
            <p:nvPr/>
          </p:nvSpPr>
          <p:spPr bwMode="auto">
            <a:xfrm>
              <a:off x="1474788" y="3794125"/>
              <a:ext cx="265113" cy="57150"/>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1"/>
                    <a:pt x="0" y="3"/>
                  </a:cubicBezTo>
                  <a:cubicBezTo>
                    <a:pt x="0" y="4"/>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10" name="Freeform 9"/>
            <p:cNvSpPr>
              <a:spLocks/>
            </p:cNvSpPr>
            <p:nvPr/>
          </p:nvSpPr>
          <p:spPr bwMode="auto">
            <a:xfrm>
              <a:off x="1474788" y="2097088"/>
              <a:ext cx="274638" cy="57150"/>
            </a:xfrm>
            <a:custGeom>
              <a:avLst/>
              <a:gdLst>
                <a:gd name="T0" fmla="*/ 28 w 28"/>
                <a:gd name="T1" fmla="*/ 0 h 6"/>
                <a:gd name="T2" fmla="*/ 3 w 28"/>
                <a:gd name="T3" fmla="*/ 0 h 6"/>
                <a:gd name="T4" fmla="*/ 0 w 28"/>
                <a:gd name="T5" fmla="*/ 3 h 6"/>
                <a:gd name="T6" fmla="*/ 3 w 28"/>
                <a:gd name="T7" fmla="*/ 6 h 6"/>
                <a:gd name="T8" fmla="*/ 27 w 28"/>
                <a:gd name="T9" fmla="*/ 6 h 6"/>
                <a:gd name="T10" fmla="*/ 28 w 28"/>
                <a:gd name="T11" fmla="*/ 0 h 6"/>
              </a:gdLst>
              <a:ahLst/>
              <a:cxnLst>
                <a:cxn ang="0">
                  <a:pos x="T0" y="T1"/>
                </a:cxn>
                <a:cxn ang="0">
                  <a:pos x="T2" y="T3"/>
                </a:cxn>
                <a:cxn ang="0">
                  <a:pos x="T4" y="T5"/>
                </a:cxn>
                <a:cxn ang="0">
                  <a:pos x="T6" y="T7"/>
                </a:cxn>
                <a:cxn ang="0">
                  <a:pos x="T8" y="T9"/>
                </a:cxn>
                <a:cxn ang="0">
                  <a:pos x="T10" y="T11"/>
                </a:cxn>
              </a:cxnLst>
              <a:rect l="0" t="0" r="r" b="b"/>
              <a:pathLst>
                <a:path w="28" h="6">
                  <a:moveTo>
                    <a:pt x="28" y="0"/>
                  </a:moveTo>
                  <a:cubicBezTo>
                    <a:pt x="3" y="0"/>
                    <a:pt x="3" y="0"/>
                    <a:pt x="3" y="0"/>
                  </a:cubicBezTo>
                  <a:cubicBezTo>
                    <a:pt x="1" y="0"/>
                    <a:pt x="0" y="1"/>
                    <a:pt x="0" y="3"/>
                  </a:cubicBezTo>
                  <a:cubicBezTo>
                    <a:pt x="0" y="5"/>
                    <a:pt x="1" y="6"/>
                    <a:pt x="3" y="6"/>
                  </a:cubicBezTo>
                  <a:cubicBezTo>
                    <a:pt x="27" y="6"/>
                    <a:pt x="27" y="6"/>
                    <a:pt x="27" y="6"/>
                  </a:cubicBezTo>
                  <a:cubicBezTo>
                    <a:pt x="27" y="4"/>
                    <a:pt x="28" y="2"/>
                    <a:pt x="28" y="0"/>
                  </a:cubicBez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11" name="Freeform 10"/>
            <p:cNvSpPr>
              <a:spLocks/>
            </p:cNvSpPr>
            <p:nvPr/>
          </p:nvSpPr>
          <p:spPr bwMode="auto">
            <a:xfrm>
              <a:off x="1474788" y="2522538"/>
              <a:ext cx="265113" cy="58738"/>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1"/>
                    <a:pt x="0" y="3"/>
                  </a:cubicBezTo>
                  <a:cubicBezTo>
                    <a:pt x="0" y="4"/>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12" name="Freeform 11"/>
            <p:cNvSpPr>
              <a:spLocks/>
            </p:cNvSpPr>
            <p:nvPr/>
          </p:nvSpPr>
          <p:spPr bwMode="auto">
            <a:xfrm>
              <a:off x="1474788" y="2940050"/>
              <a:ext cx="265113" cy="58738"/>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2"/>
                    <a:pt x="0" y="3"/>
                  </a:cubicBezTo>
                  <a:cubicBezTo>
                    <a:pt x="0" y="5"/>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13" name="Freeform 12"/>
            <p:cNvSpPr>
              <a:spLocks/>
            </p:cNvSpPr>
            <p:nvPr/>
          </p:nvSpPr>
          <p:spPr bwMode="auto">
            <a:xfrm>
              <a:off x="1474788" y="3367088"/>
              <a:ext cx="265113" cy="58738"/>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1"/>
                    <a:pt x="0" y="3"/>
                  </a:cubicBezTo>
                  <a:cubicBezTo>
                    <a:pt x="0" y="5"/>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grpSp>
      <p:sp>
        <p:nvSpPr>
          <p:cNvPr id="14" name="Freeform 5"/>
          <p:cNvSpPr>
            <a:spLocks/>
          </p:cNvSpPr>
          <p:nvPr/>
        </p:nvSpPr>
        <p:spPr bwMode="auto">
          <a:xfrm>
            <a:off x="3530879" y="2116932"/>
            <a:ext cx="908447" cy="2196704"/>
          </a:xfrm>
          <a:custGeom>
            <a:avLst/>
            <a:gdLst>
              <a:gd name="T0" fmla="*/ 123 w 123"/>
              <a:gd name="T1" fmla="*/ 8 h 302"/>
              <a:gd name="T2" fmla="*/ 115 w 123"/>
              <a:gd name="T3" fmla="*/ 0 h 302"/>
              <a:gd name="T4" fmla="*/ 7 w 123"/>
              <a:gd name="T5" fmla="*/ 0 h 302"/>
              <a:gd name="T6" fmla="*/ 0 w 123"/>
              <a:gd name="T7" fmla="*/ 8 h 302"/>
              <a:gd name="T8" fmla="*/ 6 w 123"/>
              <a:gd name="T9" fmla="*/ 15 h 302"/>
              <a:gd name="T10" fmla="*/ 6 w 123"/>
              <a:gd name="T11" fmla="*/ 15 h 302"/>
              <a:gd name="T12" fmla="*/ 24 w 123"/>
              <a:gd name="T13" fmla="*/ 57 h 302"/>
              <a:gd name="T14" fmla="*/ 24 w 123"/>
              <a:gd name="T15" fmla="*/ 59 h 302"/>
              <a:gd name="T16" fmla="*/ 24 w 123"/>
              <a:gd name="T17" fmla="*/ 264 h 302"/>
              <a:gd name="T18" fmla="*/ 61 w 123"/>
              <a:gd name="T19" fmla="*/ 302 h 302"/>
              <a:gd name="T20" fmla="*/ 99 w 123"/>
              <a:gd name="T21" fmla="*/ 264 h 302"/>
              <a:gd name="T22" fmla="*/ 99 w 123"/>
              <a:gd name="T23" fmla="*/ 59 h 302"/>
              <a:gd name="T24" fmla="*/ 99 w 123"/>
              <a:gd name="T25" fmla="*/ 59 h 302"/>
              <a:gd name="T26" fmla="*/ 99 w 123"/>
              <a:gd name="T27" fmla="*/ 58 h 302"/>
              <a:gd name="T28" fmla="*/ 116 w 123"/>
              <a:gd name="T29" fmla="*/ 15 h 302"/>
              <a:gd name="T30" fmla="*/ 116 w 123"/>
              <a:gd name="T31" fmla="*/ 15 h 302"/>
              <a:gd name="T32" fmla="*/ 123 w 123"/>
              <a:gd name="T33" fmla="*/ 8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302">
                <a:moveTo>
                  <a:pt x="123" y="8"/>
                </a:moveTo>
                <a:cubicBezTo>
                  <a:pt x="123" y="4"/>
                  <a:pt x="119" y="0"/>
                  <a:pt x="115" y="0"/>
                </a:cubicBezTo>
                <a:cubicBezTo>
                  <a:pt x="7" y="0"/>
                  <a:pt x="7" y="0"/>
                  <a:pt x="7" y="0"/>
                </a:cubicBezTo>
                <a:cubicBezTo>
                  <a:pt x="3" y="0"/>
                  <a:pt x="0" y="4"/>
                  <a:pt x="0" y="8"/>
                </a:cubicBezTo>
                <a:cubicBezTo>
                  <a:pt x="0" y="11"/>
                  <a:pt x="3" y="15"/>
                  <a:pt x="6" y="15"/>
                </a:cubicBezTo>
                <a:cubicBezTo>
                  <a:pt x="6" y="15"/>
                  <a:pt x="6" y="15"/>
                  <a:pt x="6" y="15"/>
                </a:cubicBezTo>
                <a:cubicBezTo>
                  <a:pt x="14" y="15"/>
                  <a:pt x="24" y="22"/>
                  <a:pt x="24" y="57"/>
                </a:cubicBezTo>
                <a:cubicBezTo>
                  <a:pt x="24" y="58"/>
                  <a:pt x="24" y="59"/>
                  <a:pt x="24" y="59"/>
                </a:cubicBezTo>
                <a:cubicBezTo>
                  <a:pt x="24" y="264"/>
                  <a:pt x="24" y="264"/>
                  <a:pt x="24" y="264"/>
                </a:cubicBezTo>
                <a:cubicBezTo>
                  <a:pt x="24" y="285"/>
                  <a:pt x="40" y="302"/>
                  <a:pt x="61" y="302"/>
                </a:cubicBezTo>
                <a:cubicBezTo>
                  <a:pt x="82" y="302"/>
                  <a:pt x="99" y="285"/>
                  <a:pt x="99" y="264"/>
                </a:cubicBezTo>
                <a:cubicBezTo>
                  <a:pt x="99" y="59"/>
                  <a:pt x="99" y="59"/>
                  <a:pt x="99" y="59"/>
                </a:cubicBezTo>
                <a:cubicBezTo>
                  <a:pt x="99" y="59"/>
                  <a:pt x="99" y="59"/>
                  <a:pt x="99" y="59"/>
                </a:cubicBezTo>
                <a:cubicBezTo>
                  <a:pt x="99" y="58"/>
                  <a:pt x="99" y="58"/>
                  <a:pt x="99" y="58"/>
                </a:cubicBezTo>
                <a:cubicBezTo>
                  <a:pt x="99" y="22"/>
                  <a:pt x="109" y="15"/>
                  <a:pt x="116" y="15"/>
                </a:cubicBezTo>
                <a:cubicBezTo>
                  <a:pt x="116" y="15"/>
                  <a:pt x="116" y="15"/>
                  <a:pt x="116" y="15"/>
                </a:cubicBezTo>
                <a:cubicBezTo>
                  <a:pt x="120" y="15"/>
                  <a:pt x="123" y="11"/>
                  <a:pt x="123" y="8"/>
                </a:cubicBezTo>
                <a:close/>
              </a:path>
            </a:pathLst>
          </a:custGeom>
          <a:solidFill>
            <a:schemeClr val="tx2">
              <a:alpha val="15000"/>
            </a:schemeClr>
          </a:solidFill>
          <a:ln>
            <a:noFill/>
          </a:ln>
        </p:spPr>
        <p:txBody>
          <a:bodyPr vert="horz" wrap="square" lIns="68580" tIns="34290" rIns="68580" bIns="34290" numCol="1" anchor="t" anchorCtr="0" compatLnSpc="1">
            <a:prstTxWarp prst="textNoShape">
              <a:avLst/>
            </a:prstTxWarp>
          </a:bodyPr>
          <a:lstStyle/>
          <a:p>
            <a:endParaRPr lang="id-ID" sz="1350" dirty="0"/>
          </a:p>
        </p:txBody>
      </p:sp>
      <p:grpSp>
        <p:nvGrpSpPr>
          <p:cNvPr id="15" name="Group 14"/>
          <p:cNvGrpSpPr/>
          <p:nvPr/>
        </p:nvGrpSpPr>
        <p:grpSpPr>
          <a:xfrm>
            <a:off x="3804722" y="3382567"/>
            <a:ext cx="360760" cy="828675"/>
            <a:chOff x="5457643" y="3367088"/>
            <a:chExt cx="481013" cy="1104900"/>
          </a:xfrm>
          <a:solidFill>
            <a:srgbClr val="00B050">
              <a:alpha val="78000"/>
            </a:srgbClr>
          </a:solidFill>
        </p:grpSpPr>
        <p:sp>
          <p:nvSpPr>
            <p:cNvPr id="16" name="Freeform 6"/>
            <p:cNvSpPr>
              <a:spLocks/>
            </p:cNvSpPr>
            <p:nvPr/>
          </p:nvSpPr>
          <p:spPr bwMode="auto">
            <a:xfrm>
              <a:off x="5457643" y="4065588"/>
              <a:ext cx="481013" cy="406400"/>
            </a:xfrm>
            <a:custGeom>
              <a:avLst/>
              <a:gdLst>
                <a:gd name="T0" fmla="*/ 0 w 49"/>
                <a:gd name="T1" fmla="*/ 0 h 42"/>
                <a:gd name="T2" fmla="*/ 0 w 49"/>
                <a:gd name="T3" fmla="*/ 18 h 42"/>
                <a:gd name="T4" fmla="*/ 24 w 49"/>
                <a:gd name="T5" fmla="*/ 42 h 42"/>
                <a:gd name="T6" fmla="*/ 49 w 49"/>
                <a:gd name="T7" fmla="*/ 18 h 42"/>
                <a:gd name="T8" fmla="*/ 49 w 49"/>
                <a:gd name="T9" fmla="*/ 0 h 42"/>
                <a:gd name="T10" fmla="*/ 0 w 49"/>
                <a:gd name="T11" fmla="*/ 0 h 42"/>
              </a:gdLst>
              <a:ahLst/>
              <a:cxnLst>
                <a:cxn ang="0">
                  <a:pos x="T0" y="T1"/>
                </a:cxn>
                <a:cxn ang="0">
                  <a:pos x="T2" y="T3"/>
                </a:cxn>
                <a:cxn ang="0">
                  <a:pos x="T4" y="T5"/>
                </a:cxn>
                <a:cxn ang="0">
                  <a:pos x="T6" y="T7"/>
                </a:cxn>
                <a:cxn ang="0">
                  <a:pos x="T8" y="T9"/>
                </a:cxn>
                <a:cxn ang="0">
                  <a:pos x="T10" y="T11"/>
                </a:cxn>
              </a:cxnLst>
              <a:rect l="0" t="0" r="r" b="b"/>
              <a:pathLst>
                <a:path w="49" h="42">
                  <a:moveTo>
                    <a:pt x="0" y="0"/>
                  </a:moveTo>
                  <a:cubicBezTo>
                    <a:pt x="0" y="18"/>
                    <a:pt x="0" y="18"/>
                    <a:pt x="0" y="18"/>
                  </a:cubicBezTo>
                  <a:cubicBezTo>
                    <a:pt x="0" y="31"/>
                    <a:pt x="11" y="42"/>
                    <a:pt x="24" y="42"/>
                  </a:cubicBezTo>
                  <a:cubicBezTo>
                    <a:pt x="38" y="42"/>
                    <a:pt x="49" y="31"/>
                    <a:pt x="49" y="18"/>
                  </a:cubicBezTo>
                  <a:cubicBezTo>
                    <a:pt x="49" y="0"/>
                    <a:pt x="49" y="0"/>
                    <a:pt x="49" y="0"/>
                  </a:cubicBezTo>
                  <a:lnTo>
                    <a:pt x="0"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17" name="Rectangle 7"/>
            <p:cNvSpPr>
              <a:spLocks noChangeArrowheads="1"/>
            </p:cNvSpPr>
            <p:nvPr/>
          </p:nvSpPr>
          <p:spPr bwMode="auto">
            <a:xfrm>
              <a:off x="5457643" y="3367088"/>
              <a:ext cx="481013" cy="736600"/>
            </a:xfrm>
            <a:prstGeom prst="rect">
              <a:avLst/>
            </a:prstGeom>
            <a:grpFill/>
            <a:ln>
              <a:noFill/>
            </a:ln>
          </p:spPr>
          <p:txBody>
            <a:bodyPr vert="horz" wrap="square" lIns="68580" tIns="34290" rIns="68580" bIns="34290" numCol="1" anchor="t" anchorCtr="0" compatLnSpc="1">
              <a:prstTxWarp prst="textNoShape">
                <a:avLst/>
              </a:prstTxWarp>
            </a:bodyPr>
            <a:lstStyle/>
            <a:p>
              <a:endParaRPr lang="id-ID" sz="1350" dirty="0"/>
            </a:p>
          </p:txBody>
        </p:sp>
      </p:grpSp>
      <p:grpSp>
        <p:nvGrpSpPr>
          <p:cNvPr id="18" name="Group 17"/>
          <p:cNvGrpSpPr/>
          <p:nvPr/>
        </p:nvGrpSpPr>
        <p:grpSpPr>
          <a:xfrm>
            <a:off x="4063086" y="2430069"/>
            <a:ext cx="205979" cy="1315640"/>
            <a:chOff x="5802131" y="2097088"/>
            <a:chExt cx="274638" cy="1754187"/>
          </a:xfrm>
          <a:solidFill>
            <a:schemeClr val="tx2"/>
          </a:solidFill>
        </p:grpSpPr>
        <p:sp>
          <p:nvSpPr>
            <p:cNvPr id="19" name="Freeform 8"/>
            <p:cNvSpPr>
              <a:spLocks/>
            </p:cNvSpPr>
            <p:nvPr/>
          </p:nvSpPr>
          <p:spPr bwMode="auto">
            <a:xfrm>
              <a:off x="5802131" y="3794125"/>
              <a:ext cx="265113" cy="57150"/>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1"/>
                    <a:pt x="0" y="3"/>
                  </a:cubicBezTo>
                  <a:cubicBezTo>
                    <a:pt x="0" y="4"/>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20" name="Freeform 9"/>
            <p:cNvSpPr>
              <a:spLocks/>
            </p:cNvSpPr>
            <p:nvPr/>
          </p:nvSpPr>
          <p:spPr bwMode="auto">
            <a:xfrm>
              <a:off x="5802131" y="2097088"/>
              <a:ext cx="274638" cy="57150"/>
            </a:xfrm>
            <a:custGeom>
              <a:avLst/>
              <a:gdLst>
                <a:gd name="T0" fmla="*/ 28 w 28"/>
                <a:gd name="T1" fmla="*/ 0 h 6"/>
                <a:gd name="T2" fmla="*/ 3 w 28"/>
                <a:gd name="T3" fmla="*/ 0 h 6"/>
                <a:gd name="T4" fmla="*/ 0 w 28"/>
                <a:gd name="T5" fmla="*/ 3 h 6"/>
                <a:gd name="T6" fmla="*/ 3 w 28"/>
                <a:gd name="T7" fmla="*/ 6 h 6"/>
                <a:gd name="T8" fmla="*/ 27 w 28"/>
                <a:gd name="T9" fmla="*/ 6 h 6"/>
                <a:gd name="T10" fmla="*/ 28 w 28"/>
                <a:gd name="T11" fmla="*/ 0 h 6"/>
              </a:gdLst>
              <a:ahLst/>
              <a:cxnLst>
                <a:cxn ang="0">
                  <a:pos x="T0" y="T1"/>
                </a:cxn>
                <a:cxn ang="0">
                  <a:pos x="T2" y="T3"/>
                </a:cxn>
                <a:cxn ang="0">
                  <a:pos x="T4" y="T5"/>
                </a:cxn>
                <a:cxn ang="0">
                  <a:pos x="T6" y="T7"/>
                </a:cxn>
                <a:cxn ang="0">
                  <a:pos x="T8" y="T9"/>
                </a:cxn>
                <a:cxn ang="0">
                  <a:pos x="T10" y="T11"/>
                </a:cxn>
              </a:cxnLst>
              <a:rect l="0" t="0" r="r" b="b"/>
              <a:pathLst>
                <a:path w="28" h="6">
                  <a:moveTo>
                    <a:pt x="28" y="0"/>
                  </a:moveTo>
                  <a:cubicBezTo>
                    <a:pt x="3" y="0"/>
                    <a:pt x="3" y="0"/>
                    <a:pt x="3" y="0"/>
                  </a:cubicBezTo>
                  <a:cubicBezTo>
                    <a:pt x="1" y="0"/>
                    <a:pt x="0" y="1"/>
                    <a:pt x="0" y="3"/>
                  </a:cubicBezTo>
                  <a:cubicBezTo>
                    <a:pt x="0" y="5"/>
                    <a:pt x="1" y="6"/>
                    <a:pt x="3" y="6"/>
                  </a:cubicBezTo>
                  <a:cubicBezTo>
                    <a:pt x="27" y="6"/>
                    <a:pt x="27" y="6"/>
                    <a:pt x="27" y="6"/>
                  </a:cubicBezTo>
                  <a:cubicBezTo>
                    <a:pt x="27" y="4"/>
                    <a:pt x="28" y="2"/>
                    <a:pt x="28" y="0"/>
                  </a:cubicBez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21" name="Freeform 10"/>
            <p:cNvSpPr>
              <a:spLocks/>
            </p:cNvSpPr>
            <p:nvPr/>
          </p:nvSpPr>
          <p:spPr bwMode="auto">
            <a:xfrm>
              <a:off x="5802131" y="2522538"/>
              <a:ext cx="265113" cy="58738"/>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1"/>
                    <a:pt x="0" y="3"/>
                  </a:cubicBezTo>
                  <a:cubicBezTo>
                    <a:pt x="0" y="4"/>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22" name="Freeform 11"/>
            <p:cNvSpPr>
              <a:spLocks/>
            </p:cNvSpPr>
            <p:nvPr/>
          </p:nvSpPr>
          <p:spPr bwMode="auto">
            <a:xfrm>
              <a:off x="5802131" y="2940050"/>
              <a:ext cx="265113" cy="58738"/>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2"/>
                    <a:pt x="0" y="3"/>
                  </a:cubicBezTo>
                  <a:cubicBezTo>
                    <a:pt x="0" y="5"/>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sp>
          <p:nvSpPr>
            <p:cNvPr id="23" name="Freeform 12"/>
            <p:cNvSpPr>
              <a:spLocks/>
            </p:cNvSpPr>
            <p:nvPr/>
          </p:nvSpPr>
          <p:spPr bwMode="auto">
            <a:xfrm>
              <a:off x="5802131" y="3367088"/>
              <a:ext cx="265113" cy="58738"/>
            </a:xfrm>
            <a:custGeom>
              <a:avLst/>
              <a:gdLst>
                <a:gd name="T0" fmla="*/ 27 w 27"/>
                <a:gd name="T1" fmla="*/ 0 h 6"/>
                <a:gd name="T2" fmla="*/ 3 w 27"/>
                <a:gd name="T3" fmla="*/ 0 h 6"/>
                <a:gd name="T4" fmla="*/ 0 w 27"/>
                <a:gd name="T5" fmla="*/ 3 h 6"/>
                <a:gd name="T6" fmla="*/ 3 w 27"/>
                <a:gd name="T7" fmla="*/ 6 h 6"/>
                <a:gd name="T8" fmla="*/ 27 w 27"/>
                <a:gd name="T9" fmla="*/ 6 h 6"/>
                <a:gd name="T10" fmla="*/ 27 w 27"/>
                <a:gd name="T11" fmla="*/ 0 h 6"/>
              </a:gdLst>
              <a:ahLst/>
              <a:cxnLst>
                <a:cxn ang="0">
                  <a:pos x="T0" y="T1"/>
                </a:cxn>
                <a:cxn ang="0">
                  <a:pos x="T2" y="T3"/>
                </a:cxn>
                <a:cxn ang="0">
                  <a:pos x="T4" y="T5"/>
                </a:cxn>
                <a:cxn ang="0">
                  <a:pos x="T6" y="T7"/>
                </a:cxn>
                <a:cxn ang="0">
                  <a:pos x="T8" y="T9"/>
                </a:cxn>
                <a:cxn ang="0">
                  <a:pos x="T10" y="T11"/>
                </a:cxn>
              </a:cxnLst>
              <a:rect l="0" t="0" r="r" b="b"/>
              <a:pathLst>
                <a:path w="27" h="6">
                  <a:moveTo>
                    <a:pt x="27" y="0"/>
                  </a:moveTo>
                  <a:cubicBezTo>
                    <a:pt x="3" y="0"/>
                    <a:pt x="3" y="0"/>
                    <a:pt x="3" y="0"/>
                  </a:cubicBezTo>
                  <a:cubicBezTo>
                    <a:pt x="1" y="0"/>
                    <a:pt x="0" y="1"/>
                    <a:pt x="0" y="3"/>
                  </a:cubicBezTo>
                  <a:cubicBezTo>
                    <a:pt x="0" y="5"/>
                    <a:pt x="1" y="6"/>
                    <a:pt x="3" y="6"/>
                  </a:cubicBezTo>
                  <a:cubicBezTo>
                    <a:pt x="27" y="6"/>
                    <a:pt x="27" y="6"/>
                    <a:pt x="27" y="6"/>
                  </a:cubicBezTo>
                  <a:lnTo>
                    <a:pt x="27" y="0"/>
                  </a:lnTo>
                  <a:close/>
                </a:path>
              </a:pathLst>
            </a:custGeom>
            <a:grpFill/>
            <a:ln>
              <a:noFill/>
            </a:ln>
          </p:spPr>
          <p:txBody>
            <a:bodyPr vert="horz" wrap="square" lIns="68580" tIns="34290" rIns="68580" bIns="34290" numCol="1" anchor="t" anchorCtr="0" compatLnSpc="1">
              <a:prstTxWarp prst="textNoShape">
                <a:avLst/>
              </a:prstTxWarp>
            </a:bodyPr>
            <a:lstStyle/>
            <a:p>
              <a:endParaRPr lang="id-ID" sz="1350" dirty="0"/>
            </a:p>
          </p:txBody>
        </p:sp>
      </p:grpSp>
      <p:sp>
        <p:nvSpPr>
          <p:cNvPr id="37" name="TextBox 36"/>
          <p:cNvSpPr txBox="1"/>
          <p:nvPr/>
        </p:nvSpPr>
        <p:spPr>
          <a:xfrm>
            <a:off x="1371307" y="2605866"/>
            <a:ext cx="386714" cy="369332"/>
          </a:xfrm>
          <a:prstGeom prst="rect">
            <a:avLst/>
          </a:prstGeom>
          <a:noFill/>
        </p:spPr>
        <p:txBody>
          <a:bodyPr wrap="square" rtlCol="0">
            <a:spAutoFit/>
          </a:bodyPr>
          <a:lstStyle/>
          <a:p>
            <a:r>
              <a:rPr lang="id-ID" sz="900" dirty="0">
                <a:solidFill>
                  <a:schemeClr val="bg1">
                    <a:lumMod val="65000"/>
                  </a:schemeClr>
                </a:solidFill>
                <a:latin typeface="Museo Slab 700" panose="02000000000000000000" pitchFamily="50" charset="0"/>
              </a:rPr>
              <a:t>400ppt</a:t>
            </a:r>
          </a:p>
        </p:txBody>
      </p:sp>
      <p:sp>
        <p:nvSpPr>
          <p:cNvPr id="42" name="TextBox 41"/>
          <p:cNvSpPr txBox="1"/>
          <p:nvPr/>
        </p:nvSpPr>
        <p:spPr>
          <a:xfrm>
            <a:off x="4294342" y="3228871"/>
            <a:ext cx="386714" cy="369332"/>
          </a:xfrm>
          <a:prstGeom prst="rect">
            <a:avLst/>
          </a:prstGeom>
          <a:noFill/>
        </p:spPr>
        <p:txBody>
          <a:bodyPr wrap="square" rtlCol="0">
            <a:spAutoFit/>
          </a:bodyPr>
          <a:lstStyle/>
          <a:p>
            <a:r>
              <a:rPr lang="id-ID" sz="900" dirty="0">
                <a:solidFill>
                  <a:schemeClr val="bg1">
                    <a:lumMod val="65000"/>
                  </a:schemeClr>
                </a:solidFill>
                <a:latin typeface="Museo Slab 700" panose="02000000000000000000" pitchFamily="50" charset="0"/>
              </a:rPr>
              <a:t>200 ppt</a:t>
            </a:r>
          </a:p>
        </p:txBody>
      </p:sp>
      <p:sp>
        <p:nvSpPr>
          <p:cNvPr id="53" name="TextBox 52"/>
          <p:cNvSpPr txBox="1"/>
          <p:nvPr/>
        </p:nvSpPr>
        <p:spPr>
          <a:xfrm>
            <a:off x="1490274" y="3504131"/>
            <a:ext cx="1361808" cy="553998"/>
          </a:xfrm>
          <a:prstGeom prst="rect">
            <a:avLst/>
          </a:prstGeom>
          <a:noFill/>
        </p:spPr>
        <p:txBody>
          <a:bodyPr wrap="square" rtlCol="0">
            <a:spAutoFit/>
          </a:bodyPr>
          <a:lstStyle/>
          <a:p>
            <a:r>
              <a:rPr lang="id-ID" sz="3000" b="1" dirty="0">
                <a:solidFill>
                  <a:schemeClr val="accent1"/>
                </a:solidFill>
                <a:latin typeface="Calibri" panose="020F0502020204030204" pitchFamily="34" charset="0"/>
                <a:cs typeface="Calibri" panose="020F0502020204030204" pitchFamily="34" charset="0"/>
              </a:rPr>
              <a:t>400ppt</a:t>
            </a:r>
          </a:p>
        </p:txBody>
      </p:sp>
      <p:sp>
        <p:nvSpPr>
          <p:cNvPr id="56" name="TextBox 55"/>
          <p:cNvSpPr txBox="1"/>
          <p:nvPr/>
        </p:nvSpPr>
        <p:spPr>
          <a:xfrm>
            <a:off x="4568186" y="3468708"/>
            <a:ext cx="1373970" cy="553998"/>
          </a:xfrm>
          <a:prstGeom prst="rect">
            <a:avLst/>
          </a:prstGeom>
          <a:noFill/>
        </p:spPr>
        <p:txBody>
          <a:bodyPr wrap="square" rtlCol="0">
            <a:spAutoFit/>
          </a:bodyPr>
          <a:lstStyle/>
          <a:p>
            <a:r>
              <a:rPr lang="id-ID" sz="3000" b="1" dirty="0">
                <a:solidFill>
                  <a:schemeClr val="accent1"/>
                </a:solidFill>
                <a:latin typeface="Calibri" panose="020F0502020204030204" pitchFamily="34" charset="0"/>
                <a:cs typeface="Calibri" panose="020F0502020204030204" pitchFamily="34" charset="0"/>
              </a:rPr>
              <a:t>200ppt</a:t>
            </a:r>
          </a:p>
        </p:txBody>
      </p:sp>
      <p:sp>
        <p:nvSpPr>
          <p:cNvPr id="65" name="TextBox 64"/>
          <p:cNvSpPr txBox="1"/>
          <p:nvPr/>
        </p:nvSpPr>
        <p:spPr>
          <a:xfrm>
            <a:off x="306998" y="4653316"/>
            <a:ext cx="1618662" cy="553997"/>
          </a:xfrm>
          <a:prstGeom prst="rect">
            <a:avLst/>
          </a:prstGeom>
          <a:noFill/>
        </p:spPr>
        <p:txBody>
          <a:bodyPr wrap="square" rtlCol="0">
            <a:spAutoFit/>
          </a:bodyPr>
          <a:lstStyle/>
          <a:p>
            <a:r>
              <a:rPr lang="id-ID" sz="3000" b="1" dirty="0">
                <a:solidFill>
                  <a:schemeClr val="bg1">
                    <a:lumMod val="50000"/>
                  </a:schemeClr>
                </a:solidFill>
                <a:latin typeface="Calibri" panose="020F0502020204030204" pitchFamily="34" charset="0"/>
                <a:cs typeface="Calibri" panose="020F0502020204030204" pitchFamily="34" charset="0"/>
              </a:rPr>
              <a:t>PFOA</a:t>
            </a:r>
            <a:endParaRPr lang="en-US" sz="3000" b="1" dirty="0">
              <a:solidFill>
                <a:schemeClr val="bg1">
                  <a:lumMod val="50000"/>
                </a:schemeClr>
              </a:solidFill>
              <a:latin typeface="Calibri" panose="020F0502020204030204" pitchFamily="34" charset="0"/>
              <a:cs typeface="Calibri" panose="020F0502020204030204" pitchFamily="34" charset="0"/>
            </a:endParaRPr>
          </a:p>
        </p:txBody>
      </p:sp>
      <p:sp>
        <p:nvSpPr>
          <p:cNvPr id="71" name="TextBox 70"/>
          <p:cNvSpPr txBox="1"/>
          <p:nvPr/>
        </p:nvSpPr>
        <p:spPr>
          <a:xfrm>
            <a:off x="3299337" y="4625995"/>
            <a:ext cx="1618661" cy="553998"/>
          </a:xfrm>
          <a:prstGeom prst="rect">
            <a:avLst/>
          </a:prstGeom>
          <a:noFill/>
        </p:spPr>
        <p:txBody>
          <a:bodyPr wrap="square" rtlCol="0">
            <a:spAutoFit/>
          </a:bodyPr>
          <a:lstStyle/>
          <a:p>
            <a:r>
              <a:rPr lang="id-ID" sz="3000" b="1" dirty="0">
                <a:solidFill>
                  <a:schemeClr val="bg1">
                    <a:lumMod val="50000"/>
                  </a:schemeClr>
                </a:solidFill>
                <a:latin typeface="Calibri" panose="020F0502020204030204" pitchFamily="34" charset="0"/>
                <a:cs typeface="Calibri" panose="020F0502020204030204" pitchFamily="34" charset="0"/>
              </a:rPr>
              <a:t>PFOS</a:t>
            </a:r>
            <a:endParaRPr lang="en-US" sz="3000" b="1" dirty="0">
              <a:solidFill>
                <a:schemeClr val="bg1">
                  <a:lumMod val="50000"/>
                </a:schemeClr>
              </a:solidFill>
              <a:latin typeface="Calibri" panose="020F0502020204030204" pitchFamily="34" charset="0"/>
              <a:cs typeface="Calibri" panose="020F0502020204030204" pitchFamily="34" charset="0"/>
            </a:endParaRPr>
          </a:p>
        </p:txBody>
      </p:sp>
      <p:sp>
        <p:nvSpPr>
          <p:cNvPr id="73" name="TextBox 72"/>
          <p:cNvSpPr txBox="1"/>
          <p:nvPr/>
        </p:nvSpPr>
        <p:spPr>
          <a:xfrm>
            <a:off x="6221693" y="2739377"/>
            <a:ext cx="2757876" cy="2523768"/>
          </a:xfrm>
          <a:prstGeom prst="rect">
            <a:avLst/>
          </a:prstGeom>
          <a:noFill/>
        </p:spPr>
        <p:txBody>
          <a:bodyPr wrap="square" rtlCol="0">
            <a:spAutoFit/>
          </a:bodyPr>
          <a:lstStyle/>
          <a:p>
            <a:r>
              <a:rPr lang="en-US" sz="2000" dirty="0">
                <a:latin typeface="+mj-lt"/>
              </a:rPr>
              <a:t>“</a:t>
            </a:r>
            <a:r>
              <a:rPr lang="en-US" sz="2000" i="1" dirty="0">
                <a:latin typeface="+mj-lt"/>
              </a:rPr>
              <a:t>reflect reasonable health-based hazard concentrations above which action should be taken to reduce exposure to unregulated contaminants”</a:t>
            </a:r>
          </a:p>
          <a:p>
            <a:pPr algn="r"/>
            <a:r>
              <a:rPr lang="en-US" sz="1600" dirty="0">
                <a:latin typeface="+mj-lt"/>
              </a:rPr>
              <a:t>-EPA Office of Water 2009</a:t>
            </a:r>
          </a:p>
        </p:txBody>
      </p:sp>
      <p:grpSp>
        <p:nvGrpSpPr>
          <p:cNvPr id="74" name="Group 73"/>
          <p:cNvGrpSpPr/>
          <p:nvPr/>
        </p:nvGrpSpPr>
        <p:grpSpPr>
          <a:xfrm>
            <a:off x="6283007" y="2116932"/>
            <a:ext cx="3107964" cy="492443"/>
            <a:chOff x="6372611" y="392839"/>
            <a:chExt cx="4024116" cy="774384"/>
          </a:xfrm>
        </p:grpSpPr>
        <p:sp>
          <p:nvSpPr>
            <p:cNvPr id="77" name="TextBox 76"/>
            <p:cNvSpPr txBox="1"/>
            <p:nvPr/>
          </p:nvSpPr>
          <p:spPr>
            <a:xfrm>
              <a:off x="6502213" y="392839"/>
              <a:ext cx="3894514" cy="774384"/>
            </a:xfrm>
            <a:prstGeom prst="rect">
              <a:avLst/>
            </a:prstGeom>
            <a:noFill/>
          </p:spPr>
          <p:txBody>
            <a:bodyPr wrap="square" rtlCol="0">
              <a:spAutoFit/>
            </a:bodyPr>
            <a:lstStyle/>
            <a:p>
              <a:r>
                <a:rPr lang="id-ID" sz="2600" b="1" dirty="0">
                  <a:latin typeface="Calibri" panose="020F0502020204030204" pitchFamily="34" charset="0"/>
                  <a:cs typeface="Calibri" panose="020F0502020204030204" pitchFamily="34" charset="0"/>
                </a:rPr>
                <a:t>Levels set in 2009</a:t>
              </a:r>
              <a:endParaRPr lang="en-US" sz="2600" b="1" dirty="0">
                <a:latin typeface="Calibri" panose="020F0502020204030204" pitchFamily="34" charset="0"/>
                <a:cs typeface="Calibri" panose="020F0502020204030204" pitchFamily="34" charset="0"/>
              </a:endParaRPr>
            </a:p>
          </p:txBody>
        </p:sp>
        <p:sp>
          <p:nvSpPr>
            <p:cNvPr id="76" name="Rectangle 75"/>
            <p:cNvSpPr/>
            <p:nvPr/>
          </p:nvSpPr>
          <p:spPr>
            <a:xfrm>
              <a:off x="6372611" y="467883"/>
              <a:ext cx="129602" cy="6993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cxnSp>
        <p:nvCxnSpPr>
          <p:cNvPr id="79" name="Straight Connector 78"/>
          <p:cNvCxnSpPr/>
          <p:nvPr/>
        </p:nvCxnSpPr>
        <p:spPr>
          <a:xfrm>
            <a:off x="3075709" y="1745116"/>
            <a:ext cx="0" cy="3518029"/>
          </a:xfrm>
          <a:prstGeom prst="line">
            <a:avLst/>
          </a:prstGeom>
          <a:ln>
            <a:solidFill>
              <a:schemeClr val="tx2">
                <a:alpha val="1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097801" y="1745116"/>
            <a:ext cx="0" cy="3518029"/>
          </a:xfrm>
          <a:prstGeom prst="line">
            <a:avLst/>
          </a:prstGeom>
          <a:ln>
            <a:solidFill>
              <a:schemeClr val="tx2">
                <a:alpha val="10000"/>
              </a:schemeClr>
            </a:solidFill>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6612573" y="6036075"/>
            <a:ext cx="2612282" cy="369332"/>
          </a:xfrm>
          <a:prstGeom prst="rect">
            <a:avLst/>
          </a:prstGeom>
          <a:noFill/>
        </p:spPr>
        <p:txBody>
          <a:bodyPr wrap="square" rtlCol="0">
            <a:spAutoFit/>
          </a:bodyPr>
          <a:lstStyle/>
          <a:p>
            <a:r>
              <a:rPr lang="en-US" dirty="0">
                <a:solidFill>
                  <a:schemeClr val="bg1">
                    <a:lumMod val="50000"/>
                  </a:schemeClr>
                </a:solidFill>
                <a:latin typeface="+mj-lt"/>
              </a:rPr>
              <a:t>ppt = parts per </a:t>
            </a:r>
            <a:r>
              <a:rPr lang="en-US" dirty="0" smtClean="0">
                <a:solidFill>
                  <a:schemeClr val="bg1">
                    <a:lumMod val="50000"/>
                  </a:schemeClr>
                </a:solidFill>
                <a:latin typeface="+mj-lt"/>
              </a:rPr>
              <a:t>trillion</a:t>
            </a:r>
            <a:endParaRPr lang="en-US" dirty="0">
              <a:solidFill>
                <a:schemeClr val="bg1">
                  <a:lumMod val="50000"/>
                </a:schemeClr>
              </a:solidFill>
              <a:latin typeface="+mj-lt"/>
            </a:endParaRPr>
          </a:p>
        </p:txBody>
      </p:sp>
      <p:sp>
        <p:nvSpPr>
          <p:cNvPr id="82" name="TextBox 81"/>
          <p:cNvSpPr txBox="1"/>
          <p:nvPr/>
        </p:nvSpPr>
        <p:spPr>
          <a:xfrm>
            <a:off x="6445190" y="5977480"/>
            <a:ext cx="779412" cy="553998"/>
          </a:xfrm>
          <a:prstGeom prst="rect">
            <a:avLst/>
          </a:prstGeom>
          <a:noFill/>
        </p:spPr>
        <p:txBody>
          <a:bodyPr wrap="square" rtlCol="0">
            <a:spAutoFit/>
          </a:bodyPr>
          <a:lstStyle/>
          <a:p>
            <a:r>
              <a:rPr lang="en-US" sz="3000" dirty="0">
                <a:solidFill>
                  <a:schemeClr val="bg1">
                    <a:lumMod val="50000"/>
                  </a:schemeClr>
                </a:solidFill>
              </a:rPr>
              <a:t>*</a:t>
            </a:r>
          </a:p>
        </p:txBody>
      </p:sp>
    </p:spTree>
    <p:extLst>
      <p:ext uri="{BB962C8B-B14F-4D97-AF65-F5344CB8AC3E}">
        <p14:creationId xmlns:p14="http://schemas.microsoft.com/office/powerpoint/2010/main" val="14498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EPA 2016 Advisory	</a:t>
            </a:r>
            <a:endParaRPr lang="en-US" dirty="0"/>
          </a:p>
        </p:txBody>
      </p:sp>
      <p:sp>
        <p:nvSpPr>
          <p:cNvPr id="3" name="Content Placeholder 2"/>
          <p:cNvSpPr>
            <a:spLocks noGrp="1"/>
          </p:cNvSpPr>
          <p:nvPr>
            <p:ph idx="1"/>
          </p:nvPr>
        </p:nvSpPr>
        <p:spPr/>
        <p:txBody>
          <a:bodyPr/>
          <a:lstStyle/>
          <a:p>
            <a:r>
              <a:rPr lang="en-US" dirty="0" smtClean="0"/>
              <a:t>Combined PFOA and PFOS = 70 </a:t>
            </a:r>
            <a:r>
              <a:rPr lang="en-US" dirty="0" err="1" smtClean="0"/>
              <a:t>ppt</a:t>
            </a:r>
            <a:endParaRPr lang="en-US" dirty="0" smtClean="0"/>
          </a:p>
          <a:p>
            <a:r>
              <a:rPr lang="en-US" dirty="0" smtClean="0"/>
              <a:t>Not regulatory</a:t>
            </a:r>
          </a:p>
          <a:p>
            <a:endParaRPr lang="en-US" dirty="0"/>
          </a:p>
          <a:p>
            <a:r>
              <a:rPr lang="en-US" dirty="0" smtClean="0"/>
              <a:t>EPA Unregulated Contaminants Monitoring Rule (UCMR) is major source of data for large water systems – potential to contribute to extensive local prevention and remediation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926" y="5554378"/>
            <a:ext cx="7988300" cy="1092200"/>
          </a:xfrm>
          <a:prstGeom prst="rect">
            <a:avLst/>
          </a:prstGeom>
        </p:spPr>
      </p:pic>
    </p:spTree>
    <p:extLst>
      <p:ext uri="{BB962C8B-B14F-4D97-AF65-F5344CB8AC3E}">
        <p14:creationId xmlns:p14="http://schemas.microsoft.com/office/powerpoint/2010/main" val="2781446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50" y="2137823"/>
            <a:ext cx="5825118" cy="3621253"/>
          </a:xfrm>
          <a:prstGeom prst="rect">
            <a:avLst/>
          </a:prstGeom>
        </p:spPr>
      </p:pic>
      <p:sp>
        <p:nvSpPr>
          <p:cNvPr id="3" name="TextBox 2"/>
          <p:cNvSpPr txBox="1"/>
          <p:nvPr/>
        </p:nvSpPr>
        <p:spPr>
          <a:xfrm>
            <a:off x="920532" y="62681"/>
            <a:ext cx="7126070" cy="584776"/>
          </a:xfrm>
          <a:prstGeom prst="rect">
            <a:avLst/>
          </a:prstGeom>
          <a:noFill/>
        </p:spPr>
        <p:txBody>
          <a:bodyPr wrap="none" rtlCol="0" anchor="t">
            <a:spAutoFit/>
          </a:bodyPr>
          <a:lstStyle/>
          <a:p>
            <a:pPr algn="ctr"/>
            <a:r>
              <a:rPr lang="id-ID" sz="3200" dirty="0">
                <a:latin typeface="+mj-lt"/>
              </a:rPr>
              <a:t>State-Level Drinking Water Guidelines</a:t>
            </a:r>
            <a:endParaRPr lang="en-US" sz="3200" dirty="0">
              <a:latin typeface="+mj-lt"/>
            </a:endParaRPr>
          </a:p>
        </p:txBody>
      </p:sp>
      <p:graphicFrame>
        <p:nvGraphicFramePr>
          <p:cNvPr id="179" name="Chart 178"/>
          <p:cNvGraphicFramePr/>
          <p:nvPr>
            <p:extLst/>
          </p:nvPr>
        </p:nvGraphicFramePr>
        <p:xfrm>
          <a:off x="1939712" y="3986312"/>
          <a:ext cx="1174715" cy="7831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0" name="Chart 179"/>
          <p:cNvGraphicFramePr/>
          <p:nvPr>
            <p:extLst>
              <p:ext uri="{D42A27DB-BD31-4B8C-83A1-F6EECF244321}">
                <p14:modId xmlns:p14="http://schemas.microsoft.com/office/powerpoint/2010/main" val="662406730"/>
              </p:ext>
            </p:extLst>
          </p:nvPr>
        </p:nvGraphicFramePr>
        <p:xfrm>
          <a:off x="1736678" y="1262273"/>
          <a:ext cx="1698812" cy="11824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1" name="Chart 180"/>
          <p:cNvGraphicFramePr/>
          <p:nvPr>
            <p:extLst>
              <p:ext uri="{D42A27DB-BD31-4B8C-83A1-F6EECF244321}">
                <p14:modId xmlns:p14="http://schemas.microsoft.com/office/powerpoint/2010/main" val="1491361909"/>
              </p:ext>
            </p:extLst>
          </p:nvPr>
        </p:nvGraphicFramePr>
        <p:xfrm>
          <a:off x="5863578" y="3284834"/>
          <a:ext cx="1503659" cy="1106171"/>
        </p:xfrm>
        <a:graphic>
          <a:graphicData uri="http://schemas.openxmlformats.org/drawingml/2006/chart">
            <c:chart xmlns:c="http://schemas.openxmlformats.org/drawingml/2006/chart" xmlns:r="http://schemas.openxmlformats.org/officeDocument/2006/relationships" r:id="rId6"/>
          </a:graphicData>
        </a:graphic>
      </p:graphicFrame>
      <p:grpSp>
        <p:nvGrpSpPr>
          <p:cNvPr id="387" name="Group 386"/>
          <p:cNvGrpSpPr/>
          <p:nvPr/>
        </p:nvGrpSpPr>
        <p:grpSpPr>
          <a:xfrm>
            <a:off x="5836909" y="3478753"/>
            <a:ext cx="484497" cy="421148"/>
            <a:chOff x="7722147" y="3965963"/>
            <a:chExt cx="1119161" cy="511780"/>
          </a:xfrm>
        </p:grpSpPr>
        <p:cxnSp>
          <p:nvCxnSpPr>
            <p:cNvPr id="388" name="Straight Connector 387"/>
            <p:cNvCxnSpPr/>
            <p:nvPr/>
          </p:nvCxnSpPr>
          <p:spPr>
            <a:xfrm>
              <a:off x="7722147" y="3965963"/>
              <a:ext cx="511781" cy="511780"/>
            </a:xfrm>
            <a:prstGeom prst="line">
              <a:avLst/>
            </a:prstGeom>
            <a:ln w="19050">
              <a:solidFill>
                <a:schemeClr val="accent4"/>
              </a:solidFill>
              <a:headEnd type="diamond" w="lg" len="lg"/>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8241886" y="4477743"/>
              <a:ext cx="5994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92" name="TextBox 391"/>
          <p:cNvSpPr txBox="1"/>
          <p:nvPr/>
        </p:nvSpPr>
        <p:spPr>
          <a:xfrm>
            <a:off x="6327879" y="3460465"/>
            <a:ext cx="569388" cy="553998"/>
          </a:xfrm>
          <a:prstGeom prst="rect">
            <a:avLst/>
          </a:prstGeom>
          <a:noFill/>
        </p:spPr>
        <p:txBody>
          <a:bodyPr wrap="none" rtlCol="0">
            <a:spAutoFit/>
          </a:bodyPr>
          <a:lstStyle/>
          <a:p>
            <a:pPr algn="ctr"/>
            <a:r>
              <a:rPr lang="id-ID" sz="3000" b="1" dirty="0">
                <a:solidFill>
                  <a:schemeClr val="bg1">
                    <a:lumMod val="50000"/>
                  </a:schemeClr>
                </a:solidFill>
                <a:latin typeface="Raleway" panose="020B0003030101060003" pitchFamily="34" charset="0"/>
              </a:rPr>
              <a:t>40</a:t>
            </a:r>
            <a:endParaRPr lang="id-ID" sz="3000" dirty="0">
              <a:solidFill>
                <a:schemeClr val="bg1">
                  <a:lumMod val="50000"/>
                </a:schemeClr>
              </a:solidFill>
              <a:latin typeface="Raleway" panose="020B0003030101060003" pitchFamily="34" charset="0"/>
            </a:endParaRPr>
          </a:p>
        </p:txBody>
      </p:sp>
      <p:grpSp>
        <p:nvGrpSpPr>
          <p:cNvPr id="397" name="Group 396"/>
          <p:cNvGrpSpPr/>
          <p:nvPr/>
        </p:nvGrpSpPr>
        <p:grpSpPr>
          <a:xfrm>
            <a:off x="2980537" y="1812593"/>
            <a:ext cx="885055" cy="918563"/>
            <a:chOff x="3594746" y="2513840"/>
            <a:chExt cx="1708166" cy="1045552"/>
          </a:xfrm>
        </p:grpSpPr>
        <p:cxnSp>
          <p:nvCxnSpPr>
            <p:cNvPr id="398" name="Straight Connector 397"/>
            <p:cNvCxnSpPr/>
            <p:nvPr/>
          </p:nvCxnSpPr>
          <p:spPr>
            <a:xfrm flipH="1" flipV="1">
              <a:off x="4257353" y="2513840"/>
              <a:ext cx="1045559" cy="1045552"/>
            </a:xfrm>
            <a:prstGeom prst="line">
              <a:avLst/>
            </a:prstGeom>
            <a:ln w="19050">
              <a:solidFill>
                <a:schemeClr val="accent2"/>
              </a:solidFill>
              <a:headEnd type="diamond" w="lg" len="lg"/>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H="1">
              <a:off x="3594746" y="2518396"/>
              <a:ext cx="66937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00" name="TextBox 399"/>
          <p:cNvSpPr txBox="1"/>
          <p:nvPr/>
        </p:nvSpPr>
        <p:spPr>
          <a:xfrm>
            <a:off x="2234064" y="1500093"/>
            <a:ext cx="704039" cy="507831"/>
          </a:xfrm>
          <a:prstGeom prst="rect">
            <a:avLst/>
          </a:prstGeom>
          <a:noFill/>
        </p:spPr>
        <p:txBody>
          <a:bodyPr wrap="none" rtlCol="0">
            <a:spAutoFit/>
          </a:bodyPr>
          <a:lstStyle/>
          <a:p>
            <a:pPr algn="ctr"/>
            <a:r>
              <a:rPr lang="id-ID" sz="2700" b="1" dirty="0">
                <a:solidFill>
                  <a:schemeClr val="bg1">
                    <a:lumMod val="50000"/>
                  </a:schemeClr>
                </a:solidFill>
                <a:latin typeface="Raleway" panose="020B0003030101060003" pitchFamily="34" charset="0"/>
              </a:rPr>
              <a:t>300</a:t>
            </a:r>
          </a:p>
        </p:txBody>
      </p:sp>
      <p:sp>
        <p:nvSpPr>
          <p:cNvPr id="403" name="TextBox 402"/>
          <p:cNvSpPr txBox="1"/>
          <p:nvPr/>
        </p:nvSpPr>
        <p:spPr>
          <a:xfrm>
            <a:off x="7023128" y="3606955"/>
            <a:ext cx="1680268" cy="461665"/>
          </a:xfrm>
          <a:prstGeom prst="rect">
            <a:avLst/>
          </a:prstGeom>
          <a:noFill/>
        </p:spPr>
        <p:txBody>
          <a:bodyPr wrap="none" rtlCol="0">
            <a:spAutoFit/>
          </a:bodyPr>
          <a:lstStyle/>
          <a:p>
            <a:r>
              <a:rPr lang="id-ID" sz="2400" b="1" dirty="0">
                <a:solidFill>
                  <a:schemeClr val="tx1">
                    <a:lumMod val="65000"/>
                    <a:lumOff val="35000"/>
                  </a:schemeClr>
                </a:solidFill>
                <a:latin typeface="Raleway" panose="020B0003030101060003" pitchFamily="34" charset="0"/>
              </a:rPr>
              <a:t>New Jersey</a:t>
            </a:r>
          </a:p>
        </p:txBody>
      </p:sp>
      <p:sp>
        <p:nvSpPr>
          <p:cNvPr id="405" name="TextBox 404"/>
          <p:cNvSpPr txBox="1"/>
          <p:nvPr/>
        </p:nvSpPr>
        <p:spPr>
          <a:xfrm>
            <a:off x="630358" y="1476668"/>
            <a:ext cx="1569661" cy="461665"/>
          </a:xfrm>
          <a:prstGeom prst="rect">
            <a:avLst/>
          </a:prstGeom>
          <a:noFill/>
        </p:spPr>
        <p:txBody>
          <a:bodyPr wrap="none" rtlCol="0">
            <a:spAutoFit/>
          </a:bodyPr>
          <a:lstStyle/>
          <a:p>
            <a:pPr algn="r"/>
            <a:r>
              <a:rPr lang="id-ID" sz="2400" b="1" dirty="0">
                <a:solidFill>
                  <a:schemeClr val="tx1">
                    <a:lumMod val="65000"/>
                    <a:lumOff val="35000"/>
                  </a:schemeClr>
                </a:solidFill>
                <a:latin typeface="Raleway" panose="020B0003030101060003" pitchFamily="34" charset="0"/>
              </a:rPr>
              <a:t>Minnesota</a:t>
            </a:r>
          </a:p>
        </p:txBody>
      </p:sp>
      <p:sp>
        <p:nvSpPr>
          <p:cNvPr id="80" name="TextBox 79"/>
          <p:cNvSpPr txBox="1"/>
          <p:nvPr/>
        </p:nvSpPr>
        <p:spPr>
          <a:xfrm>
            <a:off x="2345160" y="1812593"/>
            <a:ext cx="481222" cy="338554"/>
          </a:xfrm>
          <a:prstGeom prst="rect">
            <a:avLst/>
          </a:prstGeom>
          <a:noFill/>
        </p:spPr>
        <p:txBody>
          <a:bodyPr wrap="none" rtlCol="0">
            <a:spAutoFit/>
          </a:bodyPr>
          <a:lstStyle/>
          <a:p>
            <a:pPr algn="ctr"/>
            <a:r>
              <a:rPr lang="id-ID" sz="1600" b="1" dirty="0">
                <a:solidFill>
                  <a:schemeClr val="bg1">
                    <a:lumMod val="50000"/>
                  </a:schemeClr>
                </a:solidFill>
                <a:latin typeface="Raleway" panose="020B0003030101060003" pitchFamily="34" charset="0"/>
              </a:rPr>
              <a:t>ppt</a:t>
            </a:r>
          </a:p>
        </p:txBody>
      </p:sp>
      <p:sp>
        <p:nvSpPr>
          <p:cNvPr id="81" name="TextBox 80"/>
          <p:cNvSpPr txBox="1"/>
          <p:nvPr/>
        </p:nvSpPr>
        <p:spPr>
          <a:xfrm>
            <a:off x="6371962" y="3779172"/>
            <a:ext cx="481222" cy="338554"/>
          </a:xfrm>
          <a:prstGeom prst="rect">
            <a:avLst/>
          </a:prstGeom>
          <a:noFill/>
        </p:spPr>
        <p:txBody>
          <a:bodyPr wrap="none" rtlCol="0">
            <a:spAutoFit/>
          </a:bodyPr>
          <a:lstStyle/>
          <a:p>
            <a:pPr algn="ctr"/>
            <a:r>
              <a:rPr lang="id-ID" sz="1600" b="1" dirty="0">
                <a:solidFill>
                  <a:schemeClr val="bg1">
                    <a:lumMod val="50000"/>
                  </a:schemeClr>
                </a:solidFill>
                <a:latin typeface="Raleway" panose="020B0003030101060003" pitchFamily="34" charset="0"/>
              </a:rPr>
              <a:t>ppt</a:t>
            </a:r>
          </a:p>
        </p:txBody>
      </p:sp>
      <p:sp>
        <p:nvSpPr>
          <p:cNvPr id="8" name="TextBox 7"/>
          <p:cNvSpPr txBox="1"/>
          <p:nvPr/>
        </p:nvSpPr>
        <p:spPr>
          <a:xfrm>
            <a:off x="6612573" y="6036075"/>
            <a:ext cx="2612282" cy="369332"/>
          </a:xfrm>
          <a:prstGeom prst="rect">
            <a:avLst/>
          </a:prstGeom>
          <a:noFill/>
        </p:spPr>
        <p:txBody>
          <a:bodyPr wrap="square" rtlCol="0">
            <a:spAutoFit/>
          </a:bodyPr>
          <a:lstStyle/>
          <a:p>
            <a:r>
              <a:rPr lang="en-US" dirty="0">
                <a:solidFill>
                  <a:schemeClr val="bg1">
                    <a:lumMod val="50000"/>
                  </a:schemeClr>
                </a:solidFill>
                <a:latin typeface="+mj-lt"/>
              </a:rPr>
              <a:t>ppt = parts per </a:t>
            </a:r>
            <a:r>
              <a:rPr lang="en-US" dirty="0" smtClean="0">
                <a:solidFill>
                  <a:schemeClr val="bg1">
                    <a:lumMod val="50000"/>
                  </a:schemeClr>
                </a:solidFill>
                <a:latin typeface="+mj-lt"/>
              </a:rPr>
              <a:t>trillion</a:t>
            </a:r>
            <a:endParaRPr lang="en-US" dirty="0">
              <a:solidFill>
                <a:schemeClr val="bg1">
                  <a:lumMod val="50000"/>
                </a:schemeClr>
              </a:solidFill>
              <a:latin typeface="+mj-lt"/>
            </a:endParaRPr>
          </a:p>
        </p:txBody>
      </p:sp>
      <p:sp>
        <p:nvSpPr>
          <p:cNvPr id="9" name="TextBox 8"/>
          <p:cNvSpPr txBox="1"/>
          <p:nvPr/>
        </p:nvSpPr>
        <p:spPr>
          <a:xfrm>
            <a:off x="6445190" y="5977480"/>
            <a:ext cx="779412" cy="553998"/>
          </a:xfrm>
          <a:prstGeom prst="rect">
            <a:avLst/>
          </a:prstGeom>
          <a:noFill/>
        </p:spPr>
        <p:txBody>
          <a:bodyPr wrap="square" rtlCol="0">
            <a:spAutoFit/>
          </a:bodyPr>
          <a:lstStyle/>
          <a:p>
            <a:r>
              <a:rPr lang="en-US" sz="3000" dirty="0">
                <a:solidFill>
                  <a:schemeClr val="bg1">
                    <a:lumMod val="50000"/>
                  </a:schemeClr>
                </a:solidFill>
              </a:rPr>
              <a:t>*</a:t>
            </a:r>
          </a:p>
        </p:txBody>
      </p:sp>
      <p:graphicFrame>
        <p:nvGraphicFramePr>
          <p:cNvPr id="84" name="Chart 83"/>
          <p:cNvGraphicFramePr/>
          <p:nvPr>
            <p:extLst>
              <p:ext uri="{D42A27DB-BD31-4B8C-83A1-F6EECF244321}">
                <p14:modId xmlns:p14="http://schemas.microsoft.com/office/powerpoint/2010/main" val="1711738103"/>
              </p:ext>
            </p:extLst>
          </p:nvPr>
        </p:nvGraphicFramePr>
        <p:xfrm>
          <a:off x="5519469" y="4476251"/>
          <a:ext cx="1705133" cy="1272141"/>
        </p:xfrm>
        <a:graphic>
          <a:graphicData uri="http://schemas.openxmlformats.org/drawingml/2006/chart">
            <c:chart xmlns:c="http://schemas.openxmlformats.org/drawingml/2006/chart" xmlns:r="http://schemas.openxmlformats.org/officeDocument/2006/relationships" r:id="rId7"/>
          </a:graphicData>
        </a:graphic>
      </p:graphicFrame>
      <p:grpSp>
        <p:nvGrpSpPr>
          <p:cNvPr id="85" name="Group 84"/>
          <p:cNvGrpSpPr/>
          <p:nvPr/>
        </p:nvGrpSpPr>
        <p:grpSpPr>
          <a:xfrm>
            <a:off x="5414935" y="3771827"/>
            <a:ext cx="562361" cy="1319491"/>
            <a:chOff x="7722147" y="3965963"/>
            <a:chExt cx="1119161" cy="511780"/>
          </a:xfrm>
        </p:grpSpPr>
        <p:cxnSp>
          <p:nvCxnSpPr>
            <p:cNvPr id="86" name="Straight Connector 85"/>
            <p:cNvCxnSpPr/>
            <p:nvPr/>
          </p:nvCxnSpPr>
          <p:spPr>
            <a:xfrm>
              <a:off x="7722147" y="3965963"/>
              <a:ext cx="511781" cy="511780"/>
            </a:xfrm>
            <a:prstGeom prst="line">
              <a:avLst/>
            </a:prstGeom>
            <a:ln w="19050">
              <a:solidFill>
                <a:schemeClr val="accent4"/>
              </a:solidFill>
              <a:headEnd type="diamond" w="lg" len="lg"/>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241886" y="4477743"/>
              <a:ext cx="5994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8" name="TextBox 87"/>
          <p:cNvSpPr txBox="1"/>
          <p:nvPr/>
        </p:nvSpPr>
        <p:spPr>
          <a:xfrm>
            <a:off x="6834896" y="4862866"/>
            <a:ext cx="1987852" cy="461665"/>
          </a:xfrm>
          <a:prstGeom prst="rect">
            <a:avLst/>
          </a:prstGeom>
          <a:noFill/>
        </p:spPr>
        <p:txBody>
          <a:bodyPr wrap="none" rtlCol="0">
            <a:spAutoFit/>
          </a:bodyPr>
          <a:lstStyle/>
          <a:p>
            <a:r>
              <a:rPr lang="id-ID" sz="2400" b="1" dirty="0">
                <a:solidFill>
                  <a:schemeClr val="tx1">
                    <a:lumMod val="65000"/>
                    <a:lumOff val="35000"/>
                  </a:schemeClr>
                </a:solidFill>
                <a:latin typeface="Raleway" panose="020B0003030101060003" pitchFamily="34" charset="0"/>
              </a:rPr>
              <a:t>West Virginia</a:t>
            </a:r>
          </a:p>
        </p:txBody>
      </p:sp>
      <p:sp>
        <p:nvSpPr>
          <p:cNvPr id="90" name="TextBox 89"/>
          <p:cNvSpPr txBox="1"/>
          <p:nvPr/>
        </p:nvSpPr>
        <p:spPr>
          <a:xfrm>
            <a:off x="5991088" y="4743217"/>
            <a:ext cx="761747" cy="553998"/>
          </a:xfrm>
          <a:prstGeom prst="rect">
            <a:avLst/>
          </a:prstGeom>
          <a:noFill/>
        </p:spPr>
        <p:txBody>
          <a:bodyPr wrap="none" rtlCol="0">
            <a:spAutoFit/>
          </a:bodyPr>
          <a:lstStyle/>
          <a:p>
            <a:pPr algn="ctr"/>
            <a:r>
              <a:rPr lang="id-ID" sz="3000" b="1" dirty="0">
                <a:solidFill>
                  <a:schemeClr val="bg1">
                    <a:lumMod val="50000"/>
                  </a:schemeClr>
                </a:solidFill>
                <a:latin typeface="Raleway" panose="020B0003030101060003" pitchFamily="34" charset="0"/>
              </a:rPr>
              <a:t>500</a:t>
            </a:r>
            <a:endParaRPr lang="id-ID" sz="3000" dirty="0">
              <a:solidFill>
                <a:schemeClr val="bg1">
                  <a:lumMod val="50000"/>
                </a:schemeClr>
              </a:solidFill>
              <a:latin typeface="Raleway" panose="020B0003030101060003" pitchFamily="34" charset="0"/>
            </a:endParaRPr>
          </a:p>
        </p:txBody>
      </p:sp>
      <p:sp>
        <p:nvSpPr>
          <p:cNvPr id="91" name="TextBox 90"/>
          <p:cNvSpPr txBox="1"/>
          <p:nvPr/>
        </p:nvSpPr>
        <p:spPr>
          <a:xfrm>
            <a:off x="6131350" y="5061924"/>
            <a:ext cx="481222" cy="338554"/>
          </a:xfrm>
          <a:prstGeom prst="rect">
            <a:avLst/>
          </a:prstGeom>
          <a:noFill/>
        </p:spPr>
        <p:txBody>
          <a:bodyPr wrap="none" rtlCol="0">
            <a:spAutoFit/>
          </a:bodyPr>
          <a:lstStyle/>
          <a:p>
            <a:pPr algn="ctr"/>
            <a:r>
              <a:rPr lang="id-ID" sz="1600" b="1" dirty="0">
                <a:solidFill>
                  <a:schemeClr val="bg1">
                    <a:lumMod val="50000"/>
                  </a:schemeClr>
                </a:solidFill>
                <a:latin typeface="Raleway" panose="020B0003030101060003" pitchFamily="34" charset="0"/>
              </a:rPr>
              <a:t>ppt</a:t>
            </a:r>
          </a:p>
        </p:txBody>
      </p:sp>
      <p:sp>
        <p:nvSpPr>
          <p:cNvPr id="32" name="TextBox 31"/>
          <p:cNvSpPr txBox="1"/>
          <p:nvPr/>
        </p:nvSpPr>
        <p:spPr>
          <a:xfrm>
            <a:off x="3897580" y="762548"/>
            <a:ext cx="4975488" cy="1015663"/>
          </a:xfrm>
          <a:prstGeom prst="rect">
            <a:avLst/>
          </a:prstGeom>
          <a:noFill/>
        </p:spPr>
        <p:txBody>
          <a:bodyPr wrap="square" rtlCol="0">
            <a:spAutoFit/>
          </a:bodyPr>
          <a:lstStyle/>
          <a:p>
            <a:pPr marL="342900" indent="-342900">
              <a:buFont typeface="Arial"/>
              <a:buChar char="•"/>
            </a:pPr>
            <a:r>
              <a:rPr lang="en-US" sz="2000" dirty="0" smtClean="0">
                <a:latin typeface="+mj-lt"/>
              </a:rPr>
              <a:t>PFOA alone </a:t>
            </a:r>
            <a:r>
              <a:rPr lang="en-US" sz="2000" dirty="0">
                <a:latin typeface="+mj-lt"/>
              </a:rPr>
              <a:t>has been detected in                               </a:t>
            </a:r>
            <a:r>
              <a:rPr lang="en-US" sz="2000" b="1" dirty="0">
                <a:solidFill>
                  <a:schemeClr val="accent3">
                    <a:lumMod val="75000"/>
                  </a:schemeClr>
                </a:solidFill>
                <a:latin typeface="+mj-lt"/>
              </a:rPr>
              <a:t>94 public water systems in 27 states</a:t>
            </a:r>
          </a:p>
          <a:p>
            <a:endParaRPr lang="en-US" sz="2000" dirty="0">
              <a:latin typeface="+mj-lt"/>
            </a:endParaRPr>
          </a:p>
        </p:txBody>
      </p:sp>
      <p:graphicFrame>
        <p:nvGraphicFramePr>
          <p:cNvPr id="33" name="Chart 32"/>
          <p:cNvGraphicFramePr/>
          <p:nvPr>
            <p:extLst>
              <p:ext uri="{D42A27DB-BD31-4B8C-83A1-F6EECF244321}">
                <p14:modId xmlns:p14="http://schemas.microsoft.com/office/powerpoint/2010/main" val="1784193779"/>
              </p:ext>
            </p:extLst>
          </p:nvPr>
        </p:nvGraphicFramePr>
        <p:xfrm>
          <a:off x="6003965" y="2008341"/>
          <a:ext cx="1503659" cy="1106171"/>
        </p:xfrm>
        <a:graphic>
          <a:graphicData uri="http://schemas.openxmlformats.org/drawingml/2006/chart">
            <c:chart xmlns:c="http://schemas.openxmlformats.org/drawingml/2006/chart" xmlns:r="http://schemas.openxmlformats.org/officeDocument/2006/relationships" r:id="rId8"/>
          </a:graphicData>
        </a:graphic>
      </p:graphicFrame>
      <p:grpSp>
        <p:nvGrpSpPr>
          <p:cNvPr id="34" name="Group 33"/>
          <p:cNvGrpSpPr/>
          <p:nvPr/>
        </p:nvGrpSpPr>
        <p:grpSpPr>
          <a:xfrm flipV="1">
            <a:off x="5863578" y="2623408"/>
            <a:ext cx="598215" cy="323866"/>
            <a:chOff x="7722147" y="3965963"/>
            <a:chExt cx="1119161" cy="511780"/>
          </a:xfrm>
        </p:grpSpPr>
        <p:cxnSp>
          <p:nvCxnSpPr>
            <p:cNvPr id="35" name="Straight Connector 34"/>
            <p:cNvCxnSpPr/>
            <p:nvPr/>
          </p:nvCxnSpPr>
          <p:spPr>
            <a:xfrm>
              <a:off x="7722147" y="3965963"/>
              <a:ext cx="511781" cy="511780"/>
            </a:xfrm>
            <a:prstGeom prst="line">
              <a:avLst/>
            </a:prstGeom>
            <a:ln w="19050">
              <a:solidFill>
                <a:schemeClr val="accent4"/>
              </a:solidFill>
              <a:headEnd type="diamond" w="lg" len="lg"/>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41886" y="4477743"/>
              <a:ext cx="599422"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6468266" y="2183972"/>
            <a:ext cx="569388" cy="553998"/>
          </a:xfrm>
          <a:prstGeom prst="rect">
            <a:avLst/>
          </a:prstGeom>
          <a:noFill/>
        </p:spPr>
        <p:txBody>
          <a:bodyPr wrap="none" rtlCol="0">
            <a:spAutoFit/>
          </a:bodyPr>
          <a:lstStyle/>
          <a:p>
            <a:pPr algn="ctr"/>
            <a:r>
              <a:rPr lang="id-ID" sz="3000" b="1" dirty="0">
                <a:solidFill>
                  <a:schemeClr val="bg1">
                    <a:lumMod val="50000"/>
                  </a:schemeClr>
                </a:solidFill>
                <a:latin typeface="Raleway" panose="020B0003030101060003" pitchFamily="34" charset="0"/>
              </a:rPr>
              <a:t>20</a:t>
            </a:r>
            <a:endParaRPr lang="id-ID" sz="3000" dirty="0">
              <a:solidFill>
                <a:schemeClr val="bg1">
                  <a:lumMod val="50000"/>
                </a:schemeClr>
              </a:solidFill>
              <a:latin typeface="Raleway" panose="020B0003030101060003" pitchFamily="34" charset="0"/>
            </a:endParaRPr>
          </a:p>
        </p:txBody>
      </p:sp>
      <p:sp>
        <p:nvSpPr>
          <p:cNvPr id="38" name="TextBox 37"/>
          <p:cNvSpPr txBox="1"/>
          <p:nvPr/>
        </p:nvSpPr>
        <p:spPr>
          <a:xfrm>
            <a:off x="7163515" y="2330462"/>
            <a:ext cx="1336456" cy="461665"/>
          </a:xfrm>
          <a:prstGeom prst="rect">
            <a:avLst/>
          </a:prstGeom>
          <a:noFill/>
        </p:spPr>
        <p:txBody>
          <a:bodyPr wrap="none" rtlCol="0">
            <a:spAutoFit/>
          </a:bodyPr>
          <a:lstStyle/>
          <a:p>
            <a:r>
              <a:rPr lang="id-ID" sz="2400" b="1" dirty="0" err="1">
                <a:solidFill>
                  <a:schemeClr val="tx1">
                    <a:lumMod val="65000"/>
                    <a:lumOff val="35000"/>
                  </a:schemeClr>
                </a:solidFill>
                <a:latin typeface="Raleway" panose="020B0003030101060003" pitchFamily="34" charset="0"/>
              </a:rPr>
              <a:t>Vermont</a:t>
            </a:r>
            <a:endParaRPr lang="id-ID" sz="2400" b="1" dirty="0">
              <a:solidFill>
                <a:schemeClr val="tx1">
                  <a:lumMod val="65000"/>
                  <a:lumOff val="35000"/>
                </a:schemeClr>
              </a:solidFill>
              <a:latin typeface="Raleway" panose="020B0003030101060003" pitchFamily="34" charset="0"/>
            </a:endParaRPr>
          </a:p>
        </p:txBody>
      </p:sp>
      <p:sp>
        <p:nvSpPr>
          <p:cNvPr id="39" name="TextBox 38"/>
          <p:cNvSpPr txBox="1"/>
          <p:nvPr/>
        </p:nvSpPr>
        <p:spPr>
          <a:xfrm>
            <a:off x="6512349" y="2502679"/>
            <a:ext cx="481222" cy="338554"/>
          </a:xfrm>
          <a:prstGeom prst="rect">
            <a:avLst/>
          </a:prstGeom>
          <a:noFill/>
        </p:spPr>
        <p:txBody>
          <a:bodyPr wrap="none" rtlCol="0">
            <a:spAutoFit/>
          </a:bodyPr>
          <a:lstStyle/>
          <a:p>
            <a:pPr algn="ctr"/>
            <a:r>
              <a:rPr lang="id-ID" sz="1600" b="1" dirty="0">
                <a:solidFill>
                  <a:schemeClr val="bg1">
                    <a:lumMod val="50000"/>
                  </a:schemeClr>
                </a:solidFill>
                <a:latin typeface="Raleway" panose="020B0003030101060003" pitchFamily="34" charset="0"/>
              </a:rPr>
              <a:t>ppt</a:t>
            </a:r>
          </a:p>
        </p:txBody>
      </p:sp>
      <p:sp>
        <p:nvSpPr>
          <p:cNvPr id="2" name="TextBox 1"/>
          <p:cNvSpPr txBox="1"/>
          <p:nvPr/>
        </p:nvSpPr>
        <p:spPr>
          <a:xfrm>
            <a:off x="467833" y="6251944"/>
            <a:ext cx="5395745" cy="461665"/>
          </a:xfrm>
          <a:prstGeom prst="rect">
            <a:avLst/>
          </a:prstGeom>
          <a:noFill/>
        </p:spPr>
        <p:txBody>
          <a:bodyPr wrap="square" rtlCol="0">
            <a:spAutoFit/>
          </a:bodyPr>
          <a:lstStyle/>
          <a:p>
            <a:r>
              <a:rPr lang="en-US" sz="2400" b="1" dirty="0" smtClean="0"/>
              <a:t>New Jersey considering 14 </a:t>
            </a:r>
            <a:r>
              <a:rPr lang="en-US" sz="2400" b="1" dirty="0" err="1" smtClean="0"/>
              <a:t>ppt</a:t>
            </a:r>
            <a:r>
              <a:rPr lang="en-US" sz="2400" b="1" dirty="0" smtClean="0"/>
              <a:t> advisory</a:t>
            </a:r>
            <a:endParaRPr lang="en-US" sz="2400" b="1" dirty="0"/>
          </a:p>
        </p:txBody>
      </p:sp>
      <p:sp>
        <p:nvSpPr>
          <p:cNvPr id="4" name="TextBox 3"/>
          <p:cNvSpPr txBox="1"/>
          <p:nvPr/>
        </p:nvSpPr>
        <p:spPr>
          <a:xfrm>
            <a:off x="215153" y="901047"/>
            <a:ext cx="3350256" cy="369332"/>
          </a:xfrm>
          <a:prstGeom prst="rect">
            <a:avLst/>
          </a:prstGeom>
          <a:noFill/>
        </p:spPr>
        <p:txBody>
          <a:bodyPr wrap="square" rtlCol="0">
            <a:spAutoFit/>
          </a:bodyPr>
          <a:lstStyle/>
          <a:p>
            <a:r>
              <a:rPr lang="en-US" b="1" dirty="0" smtClean="0"/>
              <a:t>Note: DuPont and 3M influence</a:t>
            </a:r>
            <a:endParaRPr lang="en-US" b="1" dirty="0"/>
          </a:p>
        </p:txBody>
      </p:sp>
    </p:spTree>
    <p:extLst>
      <p:ext uri="{BB962C8B-B14F-4D97-AF65-F5344CB8AC3E}">
        <p14:creationId xmlns:p14="http://schemas.microsoft.com/office/powerpoint/2010/main" val="107155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0"/>
            <a:ext cx="6621517" cy="6858000"/>
          </a:xfrm>
          <a:prstGeom prst="rect">
            <a:avLst/>
          </a:prstGeom>
        </p:spPr>
      </p:pic>
    </p:spTree>
    <p:extLst>
      <p:ext uri="{BB962C8B-B14F-4D97-AF65-F5344CB8AC3E}">
        <p14:creationId xmlns:p14="http://schemas.microsoft.com/office/powerpoint/2010/main" val="186992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5704" y="1270076"/>
            <a:ext cx="7819812" cy="3170099"/>
          </a:xfrm>
          <a:prstGeom prst="rect">
            <a:avLst/>
          </a:prstGeom>
          <a:noFill/>
        </p:spPr>
        <p:txBody>
          <a:bodyPr wrap="square" rtlCol="0">
            <a:spAutoFit/>
          </a:bodyPr>
          <a:lstStyle/>
          <a:p>
            <a:pPr algn="ctr"/>
            <a:r>
              <a:rPr lang="en-US" sz="4000" dirty="0" smtClean="0"/>
              <a:t>In light of “emerging contaminants” and just </a:t>
            </a:r>
            <a:r>
              <a:rPr lang="en-US" sz="4000" dirty="0" smtClean="0"/>
              <a:t>for comparison</a:t>
            </a:r>
            <a:r>
              <a:rPr lang="en-US" sz="4000" dirty="0" smtClean="0"/>
              <a:t>:</a:t>
            </a:r>
          </a:p>
          <a:p>
            <a:pPr algn="ctr"/>
            <a:endParaRPr lang="en-US" sz="4000" dirty="0" smtClean="0"/>
          </a:p>
          <a:p>
            <a:pPr algn="ctr"/>
            <a:r>
              <a:rPr lang="en-US" sz="4000" dirty="0" smtClean="0"/>
              <a:t>Social and scientific discovery </a:t>
            </a:r>
            <a:r>
              <a:rPr lang="en-US" sz="4000" dirty="0" smtClean="0"/>
              <a:t>around flame retardants</a:t>
            </a:r>
            <a:endParaRPr lang="en-US" sz="4000" dirty="0"/>
          </a:p>
        </p:txBody>
      </p:sp>
    </p:spTree>
    <p:extLst>
      <p:ext uri="{BB962C8B-B14F-4D97-AF65-F5344CB8AC3E}">
        <p14:creationId xmlns:p14="http://schemas.microsoft.com/office/powerpoint/2010/main" val="1601902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09780" y="334963"/>
            <a:ext cx="6292962" cy="960437"/>
          </a:xfrm>
        </p:spPr>
        <p:txBody>
          <a:bodyPr>
            <a:normAutofit fontScale="90000"/>
          </a:bodyPr>
          <a:lstStyle/>
          <a:p>
            <a:r>
              <a:rPr lang="en-US" sz="3800" dirty="0" err="1" smtClean="0"/>
              <a:t>Multisectoral</a:t>
            </a:r>
            <a:r>
              <a:rPr lang="en-US" sz="3800" dirty="0" smtClean="0"/>
              <a:t> Alliances:</a:t>
            </a:r>
            <a:br>
              <a:rPr lang="en-US" sz="3800" dirty="0" smtClean="0"/>
            </a:br>
            <a:r>
              <a:rPr lang="en-US" sz="3800" dirty="0" smtClean="0"/>
              <a:t>Flame Retardant Regulation</a:t>
            </a:r>
            <a:endParaRPr lang="en-US" sz="3800" dirty="0"/>
          </a:p>
        </p:txBody>
      </p:sp>
      <p:sp>
        <p:nvSpPr>
          <p:cNvPr id="94211" name="Rectangle 3"/>
          <p:cNvSpPr>
            <a:spLocks noGrp="1" noChangeArrowheads="1"/>
          </p:cNvSpPr>
          <p:nvPr>
            <p:ph type="body" idx="1"/>
          </p:nvPr>
        </p:nvSpPr>
        <p:spPr>
          <a:xfrm>
            <a:off x="133672" y="1470616"/>
            <a:ext cx="6090673" cy="4556387"/>
          </a:xfrm>
        </p:spPr>
        <p:txBody>
          <a:bodyPr>
            <a:normAutofit fontScale="85000" lnSpcReduction="10000"/>
          </a:bodyPr>
          <a:lstStyle/>
          <a:p>
            <a:r>
              <a:rPr lang="en-US" sz="2900" dirty="0" smtClean="0"/>
              <a:t>Academic and regulatory scientists</a:t>
            </a:r>
          </a:p>
          <a:p>
            <a:r>
              <a:rPr lang="en-US" sz="2900" dirty="0" smtClean="0"/>
              <a:t>Scientist-advocates</a:t>
            </a:r>
          </a:p>
          <a:p>
            <a:r>
              <a:rPr lang="en-US" sz="2900" dirty="0" smtClean="0"/>
              <a:t>Environmental and health social movement organizations</a:t>
            </a:r>
          </a:p>
          <a:p>
            <a:r>
              <a:rPr lang="en-US" sz="2900" dirty="0" smtClean="0"/>
              <a:t>State and federal legislators and regulators</a:t>
            </a:r>
          </a:p>
          <a:p>
            <a:r>
              <a:rPr lang="en-US" sz="2900" dirty="0"/>
              <a:t>Federal funding institutions</a:t>
            </a:r>
          </a:p>
          <a:p>
            <a:r>
              <a:rPr lang="en-US" sz="2900" dirty="0" smtClean="0"/>
              <a:t>Supply chain manufacturers </a:t>
            </a:r>
          </a:p>
          <a:p>
            <a:r>
              <a:rPr lang="en-US" sz="2900" dirty="0" smtClean="0"/>
              <a:t>Firefighters and fire safety experts</a:t>
            </a:r>
          </a:p>
          <a:p>
            <a:r>
              <a:rPr lang="en-US" sz="2900" dirty="0" smtClean="0"/>
              <a:t>Healthy hospitals and health care advocates</a:t>
            </a:r>
          </a:p>
          <a:p>
            <a:r>
              <a:rPr lang="en-US" sz="2900" dirty="0" smtClean="0"/>
              <a:t>Journalists</a:t>
            </a:r>
          </a:p>
          <a:p>
            <a:pPr marL="457200" lvl="1" indent="0">
              <a:buNone/>
            </a:pPr>
            <a:endParaRPr lang="en-US" sz="2900" dirty="0"/>
          </a:p>
          <a:p>
            <a:pPr marL="457200" lvl="1" indent="0">
              <a:buNone/>
            </a:pPr>
            <a:endParaRPr lang="en-US" dirty="0" smtClean="0"/>
          </a:p>
        </p:txBody>
      </p:sp>
      <p:pic>
        <p:nvPicPr>
          <p:cNvPr id="11" name="Picture 10" descr="ewg pbde factsheet.jpg"/>
          <p:cNvPicPr>
            <a:picLocks noChangeAspect="1"/>
          </p:cNvPicPr>
          <p:nvPr/>
        </p:nvPicPr>
        <p:blipFill>
          <a:blip r:embed="rId3" cstate="print"/>
          <a:stretch>
            <a:fillRect/>
          </a:stretch>
        </p:blipFill>
        <p:spPr>
          <a:xfrm>
            <a:off x="6204674" y="635771"/>
            <a:ext cx="2879137" cy="3725942"/>
          </a:xfrm>
          <a:prstGeom prst="rect">
            <a:avLst/>
          </a:prstGeom>
        </p:spPr>
      </p:pic>
      <p:pic>
        <p:nvPicPr>
          <p:cNvPr id="5" name="Content Placeholder 3" descr="irefighters &quot;Give Toxics The Boot&quot;"/>
          <p:cNvPicPr>
            <a:picLocks/>
          </p:cNvPicPr>
          <p:nvPr/>
        </p:nvPicPr>
        <p:blipFill>
          <a:blip r:embed="rId4">
            <a:extLst>
              <a:ext uri="{28A0092B-C50C-407E-A947-70E740481C1C}">
                <a14:useLocalDpi xmlns:a14="http://schemas.microsoft.com/office/drawing/2010/main" val="0"/>
              </a:ext>
            </a:extLst>
          </a:blip>
          <a:srcRect t="13382" b="13382"/>
          <a:stretch>
            <a:fillRect/>
          </a:stretch>
        </p:blipFill>
        <p:spPr bwMode="auto">
          <a:xfrm>
            <a:off x="5363589" y="4528821"/>
            <a:ext cx="3579978" cy="2045075"/>
          </a:xfrm>
          <a:prstGeom prst="rect">
            <a:avLst/>
          </a:prstGeom>
          <a:noFill/>
          <a:ln>
            <a:noFill/>
          </a:ln>
        </p:spPr>
      </p:pic>
      <p:sp>
        <p:nvSpPr>
          <p:cNvPr id="2" name="TextBox 1"/>
          <p:cNvSpPr txBox="1"/>
          <p:nvPr/>
        </p:nvSpPr>
        <p:spPr>
          <a:xfrm>
            <a:off x="634943" y="6027003"/>
            <a:ext cx="2506350" cy="830997"/>
          </a:xfrm>
          <a:prstGeom prst="rect">
            <a:avLst/>
          </a:prstGeom>
          <a:noFill/>
        </p:spPr>
        <p:txBody>
          <a:bodyPr wrap="square" rtlCol="0">
            <a:spAutoFit/>
          </a:bodyPr>
          <a:lstStyle/>
          <a:p>
            <a:r>
              <a:rPr lang="en-US" sz="1200" dirty="0" err="1"/>
              <a:t>Cordner</a:t>
            </a:r>
            <a:r>
              <a:rPr lang="en-US" sz="1200" dirty="0"/>
              <a:t> and Brown – 2013 </a:t>
            </a:r>
            <a:r>
              <a:rPr lang="en-US" sz="1200" i="1" dirty="0"/>
              <a:t>Environmental Sociology</a:t>
            </a:r>
            <a:r>
              <a:rPr lang="en-US" sz="1200" dirty="0"/>
              <a:t> article “</a:t>
            </a:r>
            <a:r>
              <a:rPr lang="en-US" sz="1200" kern="1800" spc="-20" dirty="0">
                <a:ea typeface="Times New Roman"/>
                <a:cs typeface="Times New Roman"/>
              </a:rPr>
              <a:t>A </a:t>
            </a:r>
            <a:r>
              <a:rPr lang="en-US" sz="1200" kern="1800" spc="-20" dirty="0" err="1">
                <a:ea typeface="Times New Roman"/>
                <a:cs typeface="Times New Roman"/>
              </a:rPr>
              <a:t>Multisector</a:t>
            </a:r>
            <a:r>
              <a:rPr lang="en-US" sz="1200" kern="1800" spc="-20" dirty="0">
                <a:ea typeface="Times New Roman"/>
                <a:cs typeface="Times New Roman"/>
              </a:rPr>
              <a:t> Alliance Approach to Environmental Social Movements</a:t>
            </a:r>
            <a:endParaRPr lang="en-US" sz="1200" dirty="0"/>
          </a:p>
        </p:txBody>
      </p:sp>
    </p:spTree>
    <p:extLst>
      <p:ext uri="{BB962C8B-B14F-4D97-AF65-F5344CB8AC3E}">
        <p14:creationId xmlns:p14="http://schemas.microsoft.com/office/powerpoint/2010/main" val="24425979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09779" y="334963"/>
            <a:ext cx="8228011" cy="960437"/>
          </a:xfrm>
        </p:spPr>
        <p:txBody>
          <a:bodyPr>
            <a:normAutofit/>
          </a:bodyPr>
          <a:lstStyle/>
          <a:p>
            <a:r>
              <a:rPr lang="en-US" sz="3800" dirty="0" err="1" smtClean="0"/>
              <a:t>Multisectoral</a:t>
            </a:r>
            <a:r>
              <a:rPr lang="en-US" sz="3800" dirty="0" smtClean="0"/>
              <a:t> Alliance Potential:</a:t>
            </a:r>
            <a:r>
              <a:rPr lang="en-US" sz="3800" dirty="0"/>
              <a:t> </a:t>
            </a:r>
            <a:r>
              <a:rPr lang="en-US" sz="3800" dirty="0" smtClean="0"/>
              <a:t>PFAS</a:t>
            </a:r>
            <a:endParaRPr lang="en-US" sz="3800" dirty="0"/>
          </a:p>
        </p:txBody>
      </p:sp>
      <p:sp>
        <p:nvSpPr>
          <p:cNvPr id="94211" name="Rectangle 3"/>
          <p:cNvSpPr>
            <a:spLocks noGrp="1" noChangeArrowheads="1"/>
          </p:cNvSpPr>
          <p:nvPr>
            <p:ph type="body" idx="1"/>
          </p:nvPr>
        </p:nvSpPr>
        <p:spPr>
          <a:xfrm>
            <a:off x="152400" y="1295400"/>
            <a:ext cx="6172200" cy="5562600"/>
          </a:xfrm>
        </p:spPr>
        <p:txBody>
          <a:bodyPr>
            <a:normAutofit fontScale="92500" lnSpcReduction="10000"/>
          </a:bodyPr>
          <a:lstStyle/>
          <a:p>
            <a:r>
              <a:rPr lang="en-US" sz="2900" dirty="0" smtClean="0"/>
              <a:t>Academic and regulatory scientists</a:t>
            </a:r>
          </a:p>
          <a:p>
            <a:r>
              <a:rPr lang="en-US" sz="2900" dirty="0" smtClean="0"/>
              <a:t>Scientist-advocates</a:t>
            </a:r>
          </a:p>
          <a:p>
            <a:r>
              <a:rPr lang="en-US" sz="2900" dirty="0" smtClean="0"/>
              <a:t>Active military and veterans </a:t>
            </a:r>
          </a:p>
          <a:p>
            <a:r>
              <a:rPr lang="en-US" sz="2900" dirty="0" smtClean="0"/>
              <a:t>Environmental and health social movement organizations</a:t>
            </a:r>
          </a:p>
          <a:p>
            <a:r>
              <a:rPr lang="en-US" sz="2900" dirty="0" smtClean="0"/>
              <a:t>Water utilities</a:t>
            </a:r>
          </a:p>
          <a:p>
            <a:r>
              <a:rPr lang="en-US" sz="2900" dirty="0" smtClean="0"/>
              <a:t>State and federal legislators and regulators</a:t>
            </a:r>
          </a:p>
          <a:p>
            <a:r>
              <a:rPr lang="en-US" sz="2900" dirty="0"/>
              <a:t>Federal funding institutions</a:t>
            </a:r>
          </a:p>
          <a:p>
            <a:r>
              <a:rPr lang="en-US" sz="2900" dirty="0" smtClean="0"/>
              <a:t>Supply chain manufacturers </a:t>
            </a:r>
          </a:p>
          <a:p>
            <a:r>
              <a:rPr lang="en-US" sz="2900" dirty="0" smtClean="0"/>
              <a:t>Lawyers</a:t>
            </a:r>
          </a:p>
          <a:p>
            <a:r>
              <a:rPr lang="en-US" sz="2900" dirty="0" smtClean="0"/>
              <a:t>Journalists</a:t>
            </a:r>
          </a:p>
          <a:p>
            <a:pPr marL="457200" lvl="1" indent="0">
              <a:buNone/>
            </a:pPr>
            <a:endParaRPr lang="en-US" sz="2900" dirty="0"/>
          </a:p>
        </p:txBody>
      </p:sp>
      <p:pic>
        <p:nvPicPr>
          <p:cNvPr id="5" name="Picture Placeholder 4"/>
          <p:cNvPicPr>
            <a:picLocks noChangeAspect="1"/>
          </p:cNvPicPr>
          <p:nvPr/>
        </p:nvPicPr>
        <p:blipFill>
          <a:blip r:embed="rId3" cstate="print">
            <a:extLst>
              <a:ext uri="{28A0092B-C50C-407E-A947-70E740481C1C}">
                <a14:useLocalDpi xmlns:a14="http://schemas.microsoft.com/office/drawing/2010/main" val="0"/>
              </a:ext>
            </a:extLst>
          </a:blip>
          <a:srcRect l="-40758" r="-40758"/>
          <a:stretch>
            <a:fillRect/>
          </a:stretch>
        </p:blipFill>
        <p:spPr>
          <a:xfrm>
            <a:off x="4540707" y="2506769"/>
            <a:ext cx="5700030" cy="3134797"/>
          </a:xfrm>
          <a:prstGeom prst="rect">
            <a:avLst/>
          </a:prstGeom>
        </p:spPr>
      </p:pic>
    </p:spTree>
    <p:extLst>
      <p:ext uri="{BB962C8B-B14F-4D97-AF65-F5344CB8AC3E}">
        <p14:creationId xmlns:p14="http://schemas.microsoft.com/office/powerpoint/2010/main" val="15484174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28" y="274638"/>
            <a:ext cx="8059271" cy="422048"/>
          </a:xfrm>
        </p:spPr>
        <p:txBody>
          <a:bodyPr>
            <a:normAutofit fontScale="90000"/>
          </a:bodyPr>
          <a:lstStyle/>
          <a:p>
            <a:r>
              <a:rPr lang="en-US" dirty="0" smtClean="0"/>
              <a:t>Our team</a:t>
            </a:r>
            <a:br>
              <a:rPr lang="en-US" dirty="0" smtClean="0"/>
            </a:br>
            <a:endParaRPr lang="en-US" dirty="0"/>
          </a:p>
        </p:txBody>
      </p:sp>
      <p:sp>
        <p:nvSpPr>
          <p:cNvPr id="3" name="Content Placeholder 2"/>
          <p:cNvSpPr>
            <a:spLocks noGrp="1"/>
          </p:cNvSpPr>
          <p:nvPr>
            <p:ph idx="1"/>
          </p:nvPr>
        </p:nvSpPr>
        <p:spPr>
          <a:xfrm>
            <a:off x="358588" y="466165"/>
            <a:ext cx="8328211" cy="6257364"/>
          </a:xfrm>
        </p:spPr>
        <p:txBody>
          <a:bodyPr>
            <a:noAutofit/>
          </a:bodyPr>
          <a:lstStyle/>
          <a:p>
            <a:pPr marL="0" indent="0">
              <a:buNone/>
            </a:pPr>
            <a:r>
              <a:rPr lang="en-US" sz="1400" b="1" dirty="0" smtClean="0"/>
              <a:t>Phil Brown – PI –  Northeastern</a:t>
            </a:r>
          </a:p>
          <a:p>
            <a:pPr marL="0" indent="0">
              <a:buNone/>
            </a:pPr>
            <a:r>
              <a:rPr lang="en-US" sz="1400" b="1" dirty="0" smtClean="0"/>
              <a:t>Alissa </a:t>
            </a:r>
            <a:r>
              <a:rPr lang="en-US" sz="1400" b="1" dirty="0" err="1" smtClean="0"/>
              <a:t>Cordner</a:t>
            </a:r>
            <a:r>
              <a:rPr lang="en-US" sz="1400" b="1" dirty="0" smtClean="0"/>
              <a:t> –  Co-PI –  Whitman College</a:t>
            </a:r>
          </a:p>
          <a:p>
            <a:pPr marL="0" indent="0">
              <a:buNone/>
            </a:pPr>
            <a:endParaRPr lang="en-US" sz="800" b="1" dirty="0" smtClean="0"/>
          </a:p>
          <a:p>
            <a:pPr marL="0" indent="0">
              <a:buNone/>
            </a:pPr>
            <a:r>
              <a:rPr lang="en-US" sz="1400" b="1" i="1" dirty="0" smtClean="0"/>
              <a:t>Postdocs</a:t>
            </a:r>
          </a:p>
          <a:p>
            <a:r>
              <a:rPr lang="en-US" sz="1400" b="1" dirty="0" smtClean="0"/>
              <a:t>Vanessa De La Rosa </a:t>
            </a:r>
            <a:r>
              <a:rPr lang="en-US" sz="1400" b="1" dirty="0" smtClean="0"/>
              <a:t>–  </a:t>
            </a:r>
            <a:r>
              <a:rPr lang="en-US" sz="1400" b="1" dirty="0" smtClean="0"/>
              <a:t>Northeastern/Silent Spring Institute</a:t>
            </a:r>
          </a:p>
          <a:p>
            <a:r>
              <a:rPr lang="en-US" sz="1400" b="1" dirty="0" smtClean="0"/>
              <a:t>Jennifer </a:t>
            </a:r>
            <a:r>
              <a:rPr lang="en-US" sz="1400" b="1" dirty="0" err="1" smtClean="0"/>
              <a:t>Ohayon</a:t>
            </a:r>
            <a:r>
              <a:rPr lang="en-US" sz="1400" b="1" dirty="0" smtClean="0"/>
              <a:t> </a:t>
            </a:r>
            <a:r>
              <a:rPr lang="en-US" sz="1400" b="1" dirty="0" smtClean="0"/>
              <a:t>–  </a:t>
            </a:r>
            <a:r>
              <a:rPr lang="en-US" sz="1400" b="1" dirty="0"/>
              <a:t>Northeastern/Silent Spring </a:t>
            </a:r>
            <a:r>
              <a:rPr lang="en-US" sz="1400" b="1" dirty="0" smtClean="0"/>
              <a:t>Institute</a:t>
            </a:r>
          </a:p>
          <a:p>
            <a:endParaRPr lang="en-US" sz="800" b="1" dirty="0" smtClean="0"/>
          </a:p>
          <a:p>
            <a:pPr marL="0" indent="0">
              <a:buNone/>
            </a:pPr>
            <a:r>
              <a:rPr lang="en-US" sz="1400" b="1" i="1" dirty="0" smtClean="0"/>
              <a:t>Graduate Students</a:t>
            </a:r>
            <a:r>
              <a:rPr lang="en-US" sz="1400" b="1" dirty="0" smtClean="0"/>
              <a:t> </a:t>
            </a:r>
          </a:p>
          <a:p>
            <a:r>
              <a:rPr lang="en-US" sz="1400" b="1" dirty="0" smtClean="0"/>
              <a:t>Lauren Richter – Northeastern </a:t>
            </a:r>
          </a:p>
          <a:p>
            <a:r>
              <a:rPr lang="en-US" sz="1400" b="1" dirty="0" err="1" smtClean="0"/>
              <a:t>Elicia</a:t>
            </a:r>
            <a:r>
              <a:rPr lang="en-US" sz="1400" b="1" dirty="0" smtClean="0"/>
              <a:t> Cousins – Northeastern </a:t>
            </a:r>
          </a:p>
          <a:p>
            <a:r>
              <a:rPr lang="en-US" sz="1400" b="1" dirty="0" err="1" smtClean="0"/>
              <a:t>Tibrine</a:t>
            </a:r>
            <a:r>
              <a:rPr lang="en-US" sz="1400" b="1" dirty="0" smtClean="0"/>
              <a:t> De Fonseca – Northeastern</a:t>
            </a:r>
          </a:p>
          <a:p>
            <a:r>
              <a:rPr lang="en-US" sz="1400" b="1" dirty="0" smtClean="0"/>
              <a:t>Marina Atlas – Northeastern</a:t>
            </a:r>
          </a:p>
          <a:p>
            <a:endParaRPr lang="en-US" sz="800" b="1" dirty="0" smtClean="0"/>
          </a:p>
          <a:p>
            <a:pPr marL="0" indent="0">
              <a:buNone/>
            </a:pPr>
            <a:r>
              <a:rPr lang="en-US" sz="1400" b="1" i="1" dirty="0" smtClean="0"/>
              <a:t>Undergraduates</a:t>
            </a:r>
          </a:p>
          <a:p>
            <a:r>
              <a:rPr lang="en-US" sz="1400" b="1" dirty="0" smtClean="0"/>
              <a:t>Yvette </a:t>
            </a:r>
            <a:r>
              <a:rPr lang="en-US" sz="1400" b="1" dirty="0" err="1" smtClean="0"/>
              <a:t>Niwa</a:t>
            </a:r>
            <a:r>
              <a:rPr lang="en-US" sz="1400" b="1" dirty="0" smtClean="0"/>
              <a:t> – Northeastern</a:t>
            </a:r>
          </a:p>
          <a:p>
            <a:r>
              <a:rPr lang="en-US" sz="1400" b="1" dirty="0" smtClean="0"/>
              <a:t>Chelsea </a:t>
            </a:r>
            <a:r>
              <a:rPr lang="en-US" sz="1400" b="1" dirty="0" err="1" smtClean="0"/>
              <a:t>Canedy</a:t>
            </a:r>
            <a:r>
              <a:rPr lang="en-US" sz="1400" b="1" dirty="0" smtClean="0"/>
              <a:t> – Northeastern </a:t>
            </a:r>
          </a:p>
          <a:p>
            <a:r>
              <a:rPr lang="en-US" sz="1400" b="1" dirty="0" smtClean="0"/>
              <a:t>Elizabeth Boxer – Northeastern </a:t>
            </a:r>
            <a:endParaRPr lang="en-US" sz="1400" b="1" dirty="0" smtClean="0"/>
          </a:p>
          <a:p>
            <a:r>
              <a:rPr lang="en-US" sz="1400" b="1" dirty="0" err="1" smtClean="0"/>
              <a:t>Sokona</a:t>
            </a:r>
            <a:r>
              <a:rPr lang="en-US" sz="1400" b="1" dirty="0" smtClean="0"/>
              <a:t> Diallo –  Northeastern</a:t>
            </a:r>
            <a:endParaRPr lang="en-US" sz="1400" b="1" dirty="0" smtClean="0"/>
          </a:p>
          <a:p>
            <a:r>
              <a:rPr lang="en-US" sz="1400" b="1" dirty="0" smtClean="0"/>
              <a:t>Nick Chaves – </a:t>
            </a:r>
            <a:r>
              <a:rPr lang="en-US" sz="1400" b="1" dirty="0" smtClean="0"/>
              <a:t>Northeastern</a:t>
            </a:r>
          </a:p>
          <a:p>
            <a:r>
              <a:rPr lang="en-US" sz="1400" b="1" dirty="0" smtClean="0"/>
              <a:t>Clare Malone – Northeastern </a:t>
            </a:r>
            <a:endParaRPr lang="en-US" sz="1400" b="1" dirty="0" smtClean="0"/>
          </a:p>
          <a:p>
            <a:r>
              <a:rPr lang="en-US" sz="1400" b="1" dirty="0" smtClean="0"/>
              <a:t>Walker Bruhn – Whitman College</a:t>
            </a:r>
            <a:endParaRPr lang="en-US" sz="1400" b="1" dirty="0" smtClean="0"/>
          </a:p>
          <a:p>
            <a:endParaRPr lang="en-US" sz="1000" b="1" dirty="0" smtClean="0"/>
          </a:p>
          <a:p>
            <a:pPr marL="0" indent="0">
              <a:buNone/>
            </a:pPr>
            <a:r>
              <a:rPr lang="en-US" sz="1400" b="1" dirty="0" smtClean="0"/>
              <a:t>Collaborators: </a:t>
            </a:r>
          </a:p>
          <a:p>
            <a:pPr lvl="1"/>
            <a:r>
              <a:rPr lang="en-US" sz="1400" b="1" dirty="0" smtClean="0"/>
              <a:t>Laurel </a:t>
            </a:r>
            <a:r>
              <a:rPr lang="en-US" sz="1400" b="1" dirty="0" err="1" smtClean="0"/>
              <a:t>Schaider</a:t>
            </a:r>
            <a:r>
              <a:rPr lang="en-US" sz="1400" b="1" dirty="0" smtClean="0"/>
              <a:t> – Silent Spring Institute</a:t>
            </a:r>
          </a:p>
          <a:p>
            <a:pPr lvl="1"/>
            <a:r>
              <a:rPr lang="en-US" sz="1400" b="1" dirty="0" smtClean="0"/>
              <a:t>Ruthann </a:t>
            </a:r>
            <a:r>
              <a:rPr lang="en-US" sz="1400" b="1" dirty="0" err="1" smtClean="0"/>
              <a:t>Rudel</a:t>
            </a:r>
            <a:r>
              <a:rPr lang="en-US" sz="1400" b="1" dirty="0"/>
              <a:t> </a:t>
            </a:r>
            <a:r>
              <a:rPr lang="en-US" sz="1400" b="1" dirty="0" smtClean="0"/>
              <a:t>–  Silent Spring Institute</a:t>
            </a:r>
          </a:p>
          <a:p>
            <a:pPr lvl="1"/>
            <a:r>
              <a:rPr lang="en-US" sz="1400" b="1" dirty="0" smtClean="0"/>
              <a:t>Bill Walker – Environmental Working Group</a:t>
            </a:r>
            <a:endParaRPr lang="en-US" sz="1400" b="1" dirty="0"/>
          </a:p>
        </p:txBody>
      </p:sp>
    </p:spTree>
    <p:extLst>
      <p:ext uri="{BB962C8B-B14F-4D97-AF65-F5344CB8AC3E}">
        <p14:creationId xmlns:p14="http://schemas.microsoft.com/office/powerpoint/2010/main" val="1780580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12" y="125226"/>
            <a:ext cx="8029388" cy="532186"/>
          </a:xfrm>
        </p:spPr>
        <p:txBody>
          <a:bodyPr>
            <a:normAutofit fontScale="90000"/>
          </a:bodyPr>
          <a:lstStyle/>
          <a:p>
            <a:r>
              <a:rPr lang="en-US" dirty="0" smtClean="0"/>
              <a:t>Our engagement – Flame Retardants</a:t>
            </a:r>
            <a:endParaRPr lang="en-US" dirty="0"/>
          </a:p>
        </p:txBody>
      </p:sp>
      <p:sp>
        <p:nvSpPr>
          <p:cNvPr id="3" name="Content Placeholder 2"/>
          <p:cNvSpPr>
            <a:spLocks noGrp="1"/>
          </p:cNvSpPr>
          <p:nvPr>
            <p:ph idx="1"/>
          </p:nvPr>
        </p:nvSpPr>
        <p:spPr>
          <a:xfrm>
            <a:off x="298824" y="986117"/>
            <a:ext cx="7336117" cy="5334000"/>
          </a:xfrm>
        </p:spPr>
        <p:txBody>
          <a:bodyPr>
            <a:normAutofit fontScale="77500" lnSpcReduction="20000"/>
          </a:bodyPr>
          <a:lstStyle/>
          <a:p>
            <a:r>
              <a:rPr lang="en-US" dirty="0"/>
              <a:t>Sign </a:t>
            </a:r>
            <a:r>
              <a:rPr lang="en-US" dirty="0" smtClean="0"/>
              <a:t>San Antonio Statement published in December 2010 </a:t>
            </a:r>
            <a:r>
              <a:rPr lang="en-US" dirty="0"/>
              <a:t>issue of  </a:t>
            </a:r>
            <a:r>
              <a:rPr lang="en-US" i="1" dirty="0"/>
              <a:t>Environmental Health Perspectives</a:t>
            </a:r>
            <a:r>
              <a:rPr lang="en-US" dirty="0"/>
              <a:t> </a:t>
            </a:r>
            <a:r>
              <a:rPr lang="en-US" dirty="0" smtClean="0"/>
              <a:t>–signed by over 200 scientists from 30 countries</a:t>
            </a:r>
          </a:p>
          <a:p>
            <a:endParaRPr lang="en-US" sz="1300" dirty="0"/>
          </a:p>
          <a:p>
            <a:r>
              <a:rPr lang="en-US" dirty="0" smtClean="0"/>
              <a:t>Present at Green Science Policy Institute conference</a:t>
            </a:r>
          </a:p>
          <a:p>
            <a:endParaRPr lang="en-US" sz="1400" dirty="0" smtClean="0"/>
          </a:p>
          <a:p>
            <a:r>
              <a:rPr lang="en-US" dirty="0" smtClean="0"/>
              <a:t>Work with national coalition to seek chemical reform</a:t>
            </a:r>
          </a:p>
          <a:p>
            <a:endParaRPr lang="en-US" sz="1400" dirty="0" smtClean="0"/>
          </a:p>
          <a:p>
            <a:r>
              <a:rPr lang="en-US" dirty="0" smtClean="0"/>
              <a:t>Work with Boston area group working to reduce FR use in hospitals, universities, and other locations</a:t>
            </a:r>
          </a:p>
          <a:p>
            <a:endParaRPr lang="en-US" sz="1400" dirty="0" smtClean="0"/>
          </a:p>
          <a:p>
            <a:r>
              <a:rPr lang="en-US" dirty="0" smtClean="0"/>
              <a:t>Meet with Massachusetts fire safety officials to prompt them to follow California </a:t>
            </a:r>
            <a:r>
              <a:rPr lang="en-US" dirty="0" smtClean="0"/>
              <a:t>reform - success</a:t>
            </a:r>
            <a:endParaRPr lang="en-US" dirty="0" smtClean="0"/>
          </a:p>
          <a:p>
            <a:endParaRPr lang="en-US" sz="1300" dirty="0"/>
          </a:p>
          <a:p>
            <a:r>
              <a:rPr lang="en-US" dirty="0" smtClean="0"/>
              <a:t>Testify at Boston City Council on</a:t>
            </a:r>
          </a:p>
          <a:p>
            <a:pPr marL="0" indent="0">
              <a:buNone/>
            </a:pPr>
            <a:r>
              <a:rPr lang="en-US" dirty="0" smtClean="0"/>
              <a:t> 	regulatory reform </a:t>
            </a:r>
            <a:r>
              <a:rPr lang="en-US" dirty="0" smtClean="0"/>
              <a:t>- success</a:t>
            </a:r>
            <a:endParaRPr lang="en-US" dirty="0"/>
          </a:p>
        </p:txBody>
      </p:sp>
      <p:pic>
        <p:nvPicPr>
          <p:cNvPr id="4" name="Picture 3" descr="Phil testifying on FRs  at Boston City Counci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589" y="5104903"/>
            <a:ext cx="2360705" cy="1573803"/>
          </a:xfrm>
          <a:prstGeom prst="rect">
            <a:avLst/>
          </a:prstGeom>
        </p:spPr>
      </p:pic>
    </p:spTree>
    <p:extLst>
      <p:ext uri="{BB962C8B-B14F-4D97-AF65-F5344CB8AC3E}">
        <p14:creationId xmlns:p14="http://schemas.microsoft.com/office/powerpoint/2010/main" val="16945236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412" y="274638"/>
            <a:ext cx="8029388" cy="360401"/>
          </a:xfrm>
        </p:spPr>
        <p:txBody>
          <a:bodyPr>
            <a:normAutofit fontScale="90000"/>
          </a:bodyPr>
          <a:lstStyle/>
          <a:p>
            <a:r>
              <a:rPr lang="en-US" dirty="0" smtClean="0"/>
              <a:t>Our engagement – PFAS </a:t>
            </a:r>
            <a:endParaRPr lang="en-US" dirty="0"/>
          </a:p>
        </p:txBody>
      </p:sp>
      <p:sp>
        <p:nvSpPr>
          <p:cNvPr id="3" name="Content Placeholder 2"/>
          <p:cNvSpPr>
            <a:spLocks noGrp="1"/>
          </p:cNvSpPr>
          <p:nvPr>
            <p:ph idx="1"/>
          </p:nvPr>
        </p:nvSpPr>
        <p:spPr>
          <a:xfrm>
            <a:off x="457200" y="802155"/>
            <a:ext cx="8432082" cy="5915886"/>
          </a:xfrm>
        </p:spPr>
        <p:txBody>
          <a:bodyPr>
            <a:normAutofit fontScale="70000" lnSpcReduction="20000"/>
          </a:bodyPr>
          <a:lstStyle/>
          <a:p>
            <a:r>
              <a:rPr lang="en-US" dirty="0"/>
              <a:t>Sign Madrid Statement </a:t>
            </a:r>
            <a:r>
              <a:rPr lang="en-US" dirty="0" smtClean="0"/>
              <a:t>published </a:t>
            </a:r>
            <a:r>
              <a:rPr lang="en-US" dirty="0"/>
              <a:t>May 2015 issue of  </a:t>
            </a:r>
            <a:r>
              <a:rPr lang="en-US" i="1" dirty="0"/>
              <a:t>Environmental Health Perspectives</a:t>
            </a:r>
            <a:r>
              <a:rPr lang="en-US" dirty="0"/>
              <a:t> - Signed by over 230 scientists from 40 countries</a:t>
            </a:r>
          </a:p>
          <a:p>
            <a:r>
              <a:rPr lang="en-US" dirty="0" smtClean="0"/>
              <a:t>Interview with Politico criticizing NYDOH report that minimizes risks and makes errors on health </a:t>
            </a:r>
            <a:r>
              <a:rPr lang="en-US" dirty="0" smtClean="0"/>
              <a:t>effects; respond critically to NYDOH requests for our comments on their report</a:t>
            </a:r>
            <a:endParaRPr lang="en-US" dirty="0" smtClean="0"/>
          </a:p>
          <a:p>
            <a:r>
              <a:rPr lang="en-US" dirty="0" smtClean="0"/>
              <a:t>Write letter to NHDHHS to request they share </a:t>
            </a:r>
            <a:r>
              <a:rPr lang="en-US" dirty="0"/>
              <a:t>data </a:t>
            </a:r>
            <a:r>
              <a:rPr lang="en-US" dirty="0" smtClean="0"/>
              <a:t>with Portsmouth residents</a:t>
            </a:r>
            <a:r>
              <a:rPr lang="en-US" dirty="0"/>
              <a:t>	</a:t>
            </a:r>
          </a:p>
          <a:p>
            <a:r>
              <a:rPr lang="en-US" dirty="0" smtClean="0"/>
              <a:t>Press </a:t>
            </a:r>
            <a:r>
              <a:rPr lang="en-US" dirty="0" err="1" smtClean="0"/>
              <a:t>ATSDR</a:t>
            </a:r>
            <a:r>
              <a:rPr lang="en-US" dirty="0" smtClean="0"/>
              <a:t> to collaborate </a:t>
            </a:r>
            <a:r>
              <a:rPr lang="en-US" dirty="0"/>
              <a:t>on research</a:t>
            </a:r>
          </a:p>
          <a:p>
            <a:r>
              <a:rPr lang="en-US" dirty="0" smtClean="0"/>
              <a:t>Provide technical and social support to Portsmouth residents’ group Testing for Pease</a:t>
            </a:r>
          </a:p>
          <a:p>
            <a:r>
              <a:rPr lang="en-US" dirty="0" smtClean="0"/>
              <a:t>Construct national database of contamination sites and share with communities, scientists, government, lawyers, environmental groups</a:t>
            </a:r>
          </a:p>
          <a:p>
            <a:r>
              <a:rPr lang="en-US" dirty="0" smtClean="0"/>
              <a:t>Present panel with affected residents and scientists at Toxics Action Center conference March 2016</a:t>
            </a:r>
          </a:p>
          <a:p>
            <a:r>
              <a:rPr lang="en-US" dirty="0" smtClean="0"/>
              <a:t>Meet with TAC afterward to plan further </a:t>
            </a:r>
            <a:r>
              <a:rPr lang="en-US" dirty="0" smtClean="0"/>
              <a:t>involvement</a:t>
            </a:r>
            <a:endParaRPr lang="en-US" dirty="0" smtClean="0"/>
          </a:p>
          <a:p>
            <a:r>
              <a:rPr lang="en-US" dirty="0" smtClean="0"/>
              <a:t>Coordinate with TAC on research </a:t>
            </a:r>
            <a:r>
              <a:rPr lang="en-US" dirty="0" smtClean="0"/>
              <a:t>visits </a:t>
            </a:r>
            <a:r>
              <a:rPr lang="en-US" dirty="0" smtClean="0"/>
              <a:t>to </a:t>
            </a:r>
            <a:r>
              <a:rPr lang="en-US" dirty="0" smtClean="0"/>
              <a:t>Bennington VT and  Westfield MA</a:t>
            </a:r>
            <a:endParaRPr lang="en-US" dirty="0" smtClean="0"/>
          </a:p>
          <a:p>
            <a:r>
              <a:rPr lang="en-US" dirty="0" smtClean="0"/>
              <a:t>Organize national conference for June 2017 </a:t>
            </a:r>
            <a:endParaRPr lang="en-US" dirty="0"/>
          </a:p>
        </p:txBody>
      </p:sp>
    </p:spTree>
    <p:extLst>
      <p:ext uri="{BB962C8B-B14F-4D97-AF65-F5344CB8AC3E}">
        <p14:creationId xmlns:p14="http://schemas.microsoft.com/office/powerpoint/2010/main" val="29916424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28448"/>
          </a:xfrm>
        </p:spPr>
        <p:txBody>
          <a:bodyPr/>
          <a:lstStyle/>
          <a:p>
            <a:r>
              <a:rPr lang="en-US" dirty="0" smtClean="0"/>
              <a:t>Contamination Site Database</a:t>
            </a:r>
            <a:endParaRPr lang="en-US" dirty="0"/>
          </a:p>
        </p:txBody>
      </p:sp>
      <p:pic>
        <p:nvPicPr>
          <p:cNvPr id="4" name="Content Placeholder 3" descr="Screen Shot 2016-08-13 at 1.56.0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9440" r="9440"/>
          <a:stretch/>
        </p:blipFill>
        <p:spPr>
          <a:xfrm>
            <a:off x="457200" y="982329"/>
            <a:ext cx="8229600" cy="45259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86" y="5662173"/>
            <a:ext cx="1168400" cy="1257300"/>
          </a:xfrm>
          <a:prstGeom prst="rect">
            <a:avLst/>
          </a:prstGeom>
        </p:spPr>
      </p:pic>
      <p:sp>
        <p:nvSpPr>
          <p:cNvPr id="5" name="TextBox 4"/>
          <p:cNvSpPr txBox="1"/>
          <p:nvPr/>
        </p:nvSpPr>
        <p:spPr>
          <a:xfrm>
            <a:off x="2032000" y="5662173"/>
            <a:ext cx="6487886" cy="923330"/>
          </a:xfrm>
          <a:prstGeom prst="rect">
            <a:avLst/>
          </a:prstGeom>
          <a:noFill/>
        </p:spPr>
        <p:txBody>
          <a:bodyPr wrap="square" rtlCol="0">
            <a:spAutoFit/>
          </a:bodyPr>
          <a:lstStyle/>
          <a:p>
            <a:r>
              <a:rPr lang="en-US" b="1" dirty="0" smtClean="0"/>
              <a:t>New Collaboration: Environmental Working Group is putting our database into a searchable map to be launched a week or two before our June conference</a:t>
            </a:r>
            <a:endParaRPr lang="en-US" b="1" dirty="0"/>
          </a:p>
        </p:txBody>
      </p:sp>
    </p:spTree>
    <p:extLst>
      <p:ext uri="{BB962C8B-B14F-4D97-AF65-F5344CB8AC3E}">
        <p14:creationId xmlns:p14="http://schemas.microsoft.com/office/powerpoint/2010/main" val="32653640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6208" y="0"/>
            <a:ext cx="7377792" cy="1600200"/>
          </a:xfrm>
        </p:spPr>
        <p:txBody>
          <a:bodyPr>
            <a:normAutofit fontScale="90000"/>
          </a:bodyPr>
          <a:lstStyle/>
          <a:p>
            <a:r>
              <a:rPr lang="en-US" sz="3800" dirty="0" smtClean="0"/>
              <a:t>FDA </a:t>
            </a:r>
            <a:r>
              <a:rPr lang="en-US" sz="3800" dirty="0" smtClean="0"/>
              <a:t>de-lists three </a:t>
            </a:r>
            <a:r>
              <a:rPr lang="en-US" sz="3800" dirty="0" smtClean="0"/>
              <a:t>types of food packaging containing PFAS </a:t>
            </a:r>
            <a:r>
              <a:rPr lang="en-US" sz="3800" dirty="0" smtClean="0"/>
              <a:t>Dec. 29, </a:t>
            </a:r>
            <a:r>
              <a:rPr lang="en-US" sz="3800" dirty="0" smtClean="0"/>
              <a:t>2015</a:t>
            </a:r>
            <a:endParaRPr lang="en-US" sz="3800" dirty="0"/>
          </a:p>
        </p:txBody>
      </p:sp>
      <p:sp>
        <p:nvSpPr>
          <p:cNvPr id="3" name="Content Placeholder 2"/>
          <p:cNvSpPr>
            <a:spLocks noGrp="1"/>
          </p:cNvSpPr>
          <p:nvPr>
            <p:ph idx="1"/>
          </p:nvPr>
        </p:nvSpPr>
        <p:spPr>
          <a:xfrm>
            <a:off x="457200" y="1600200"/>
            <a:ext cx="8465406" cy="5050995"/>
          </a:xfrm>
        </p:spPr>
        <p:txBody>
          <a:bodyPr>
            <a:normAutofit fontScale="85000" lnSpcReduction="20000"/>
          </a:bodyPr>
          <a:lstStyle/>
          <a:p>
            <a:r>
              <a:rPr lang="en-US" dirty="0" smtClean="0"/>
              <a:t>But these uses are already discontinued</a:t>
            </a:r>
          </a:p>
          <a:p>
            <a:r>
              <a:rPr lang="en-US" dirty="0" smtClean="0"/>
              <a:t>Regulation after-the-fact</a:t>
            </a:r>
          </a:p>
          <a:p>
            <a:r>
              <a:rPr lang="en-US" dirty="0" smtClean="0"/>
              <a:t>Whack-a-mole</a:t>
            </a:r>
          </a:p>
          <a:p>
            <a:r>
              <a:rPr lang="en-US" dirty="0" smtClean="0"/>
              <a:t>Market engagement: sometimes easier and/or faster to get results from corporate cooperation than government regulation</a:t>
            </a:r>
          </a:p>
          <a:p>
            <a:r>
              <a:rPr lang="en-US" b="1" dirty="0" smtClean="0"/>
              <a:t>Organizing potential</a:t>
            </a:r>
            <a:r>
              <a:rPr lang="en-US" dirty="0" smtClean="0"/>
              <a:t>: unique - done by petition from </a:t>
            </a:r>
            <a:r>
              <a:rPr lang="en-US" dirty="0"/>
              <a:t>NRDC, with </a:t>
            </a:r>
            <a:r>
              <a:rPr lang="en-US" dirty="0" smtClean="0"/>
              <a:t>additional co</a:t>
            </a:r>
            <a:r>
              <a:rPr lang="en-US" dirty="0"/>
              <a:t>-signing organizations: Breast Cancer Fund, Center for Environmental Health, Center for Food Safety, Center for Science in the Public Interest, Children’s Environmental Health Network, Clean Water Action, Environmental Working Group, and Improving Kids’ Environment. </a:t>
            </a:r>
          </a:p>
        </p:txBody>
      </p:sp>
      <p:pic>
        <p:nvPicPr>
          <p:cNvPr id="4" name="Picture 3"/>
          <p:cNvPicPr>
            <a:picLocks noChangeAspect="1"/>
          </p:cNvPicPr>
          <p:nvPr/>
        </p:nvPicPr>
        <p:blipFill rotWithShape="1">
          <a:blip r:embed="rId3"/>
          <a:srcRect t="29003" b="28523"/>
          <a:stretch/>
        </p:blipFill>
        <p:spPr>
          <a:xfrm>
            <a:off x="136334" y="243392"/>
            <a:ext cx="1629874" cy="692273"/>
          </a:xfrm>
          <a:prstGeom prst="rect">
            <a:avLst/>
          </a:prstGeom>
        </p:spPr>
      </p:pic>
    </p:spTree>
    <p:extLst>
      <p:ext uri="{BB962C8B-B14F-4D97-AF65-F5344CB8AC3E}">
        <p14:creationId xmlns:p14="http://schemas.microsoft.com/office/powerpoint/2010/main" val="2885995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139" y="325107"/>
            <a:ext cx="7563432" cy="6532893"/>
          </a:xfrm>
        </p:spPr>
      </p:pic>
    </p:spTree>
    <p:extLst>
      <p:ext uri="{BB962C8B-B14F-4D97-AF65-F5344CB8AC3E}">
        <p14:creationId xmlns:p14="http://schemas.microsoft.com/office/powerpoint/2010/main" val="1464034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CF Garnie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470619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06 at 12.18.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860"/>
            <a:ext cx="9144000" cy="4645394"/>
          </a:xfrm>
          <a:prstGeom prst="rect">
            <a:avLst/>
          </a:prstGeom>
        </p:spPr>
      </p:pic>
    </p:spTree>
    <p:extLst>
      <p:ext uri="{BB962C8B-B14F-4D97-AF65-F5344CB8AC3E}">
        <p14:creationId xmlns:p14="http://schemas.microsoft.com/office/powerpoint/2010/main" val="2125878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80734" y="215738"/>
            <a:ext cx="4021667" cy="5135193"/>
          </a:xfrm>
          <a:prstGeom prst="rect">
            <a:avLst/>
          </a:prstGeom>
        </p:spPr>
      </p:pic>
      <p:sp>
        <p:nvSpPr>
          <p:cNvPr id="6" name="Rectangle 5"/>
          <p:cNvSpPr/>
          <p:nvPr/>
        </p:nvSpPr>
        <p:spPr>
          <a:xfrm>
            <a:off x="0" y="5587998"/>
            <a:ext cx="9144000" cy="914400"/>
          </a:xfrm>
          <a:prstGeom prst="rect">
            <a:avLst/>
          </a:prstGeom>
          <a:solidFill>
            <a:schemeClr val="tx1">
              <a:alpha val="72000"/>
            </a:schemeClr>
          </a:solidFill>
          <a:effectLst/>
        </p:spPr>
        <p:style>
          <a:lnRef idx="1">
            <a:schemeClr val="dk1"/>
          </a:lnRef>
          <a:fillRef idx="3">
            <a:schemeClr val="dk1"/>
          </a:fillRef>
          <a:effectRef idx="2">
            <a:schemeClr val="dk1"/>
          </a:effectRef>
          <a:fontRef idx="minor">
            <a:schemeClr val="lt1"/>
          </a:fontRef>
        </p:style>
        <p:txBody>
          <a:bodyPr rtlCol="0" anchor="ctr"/>
          <a:lstStyle/>
          <a:p>
            <a:r>
              <a:rPr lang="en-US" sz="2800" dirty="0">
                <a:latin typeface="Garamond"/>
                <a:cs typeface="Garamond"/>
              </a:rPr>
              <a:t>	</a:t>
            </a:r>
            <a:r>
              <a:rPr lang="en-US" sz="2800" dirty="0" smtClean="0">
                <a:latin typeface="Garamond"/>
                <a:cs typeface="Garamond"/>
              </a:rPr>
              <a:t> </a:t>
            </a:r>
            <a:r>
              <a:rPr lang="en-US" sz="3200" dirty="0" smtClean="0">
                <a:latin typeface="Garamond"/>
                <a:cs typeface="Garamond"/>
              </a:rPr>
              <a:t>Voluntary commitment to eliminate PFAS</a:t>
            </a:r>
            <a:endParaRPr lang="en-US" sz="2800" dirty="0">
              <a:latin typeface="Garamond"/>
              <a:cs typeface="Garamond"/>
            </a:endParaRPr>
          </a:p>
        </p:txBody>
      </p:sp>
    </p:spTree>
    <p:extLst>
      <p:ext uri="{BB962C8B-B14F-4D97-AF65-F5344CB8AC3E}">
        <p14:creationId xmlns:p14="http://schemas.microsoft.com/office/powerpoint/2010/main" val="39571902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74" y="274638"/>
            <a:ext cx="8676632" cy="1143000"/>
          </a:xfrm>
        </p:spPr>
        <p:txBody>
          <a:bodyPr>
            <a:noAutofit/>
          </a:bodyPr>
          <a:lstStyle/>
          <a:p>
            <a:r>
              <a:rPr lang="en-US" sz="3200" dirty="0"/>
              <a:t>All products from these apparel brands will be free of </a:t>
            </a:r>
            <a:r>
              <a:rPr lang="en-US" sz="3200" dirty="0" smtClean="0"/>
              <a:t>long-chain fluorinated </a:t>
            </a:r>
            <a:r>
              <a:rPr lang="en-US" sz="3200" dirty="0"/>
              <a:t>chemicals after those dates.</a:t>
            </a:r>
          </a:p>
        </p:txBody>
      </p:sp>
      <p:pic>
        <p:nvPicPr>
          <p:cNvPr id="4" name="Content Placeholder 3"/>
          <p:cNvPicPr>
            <a:picLocks noGrp="1" noChangeAspect="1"/>
          </p:cNvPicPr>
          <p:nvPr>
            <p:ph idx="1"/>
          </p:nvPr>
        </p:nvPicPr>
        <p:blipFill>
          <a:blip r:embed="rId3"/>
          <a:srcRect l="-8828" r="-8828"/>
          <a:stretch>
            <a:fillRect/>
          </a:stretch>
        </p:blipFill>
        <p:spPr>
          <a:xfrm>
            <a:off x="457200" y="1878388"/>
            <a:ext cx="8229600" cy="4525963"/>
          </a:xfrm>
        </p:spPr>
      </p:pic>
    </p:spTree>
    <p:extLst>
      <p:ext uri="{BB962C8B-B14F-4D97-AF65-F5344CB8AC3E}">
        <p14:creationId xmlns:p14="http://schemas.microsoft.com/office/powerpoint/2010/main" val="409526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06 at 2.57.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4" y="630461"/>
            <a:ext cx="9144000" cy="4415001"/>
          </a:xfrm>
          <a:prstGeom prst="rect">
            <a:avLst/>
          </a:prstGeom>
        </p:spPr>
      </p:pic>
      <p:sp>
        <p:nvSpPr>
          <p:cNvPr id="6" name="Rectangle 5"/>
          <p:cNvSpPr/>
          <p:nvPr/>
        </p:nvSpPr>
        <p:spPr>
          <a:xfrm>
            <a:off x="0" y="5401735"/>
            <a:ext cx="9144000" cy="914400"/>
          </a:xfrm>
          <a:prstGeom prst="rect">
            <a:avLst/>
          </a:prstGeom>
          <a:solidFill>
            <a:schemeClr val="tx1">
              <a:alpha val="72000"/>
            </a:schemeClr>
          </a:solidFill>
          <a:effectLst/>
        </p:spPr>
        <p:style>
          <a:lnRef idx="1">
            <a:schemeClr val="dk1"/>
          </a:lnRef>
          <a:fillRef idx="3">
            <a:schemeClr val="dk1"/>
          </a:fillRef>
          <a:effectRef idx="2">
            <a:schemeClr val="dk1"/>
          </a:effectRef>
          <a:fontRef idx="minor">
            <a:schemeClr val="lt1"/>
          </a:fontRef>
        </p:style>
        <p:txBody>
          <a:bodyPr rtlCol="0" anchor="ctr"/>
          <a:lstStyle/>
          <a:p>
            <a:r>
              <a:rPr lang="en-US" sz="2800" dirty="0" smtClean="0">
                <a:latin typeface="Garamond"/>
                <a:cs typeface="Garamond"/>
              </a:rPr>
              <a:t>    </a:t>
            </a:r>
            <a:r>
              <a:rPr lang="en-US" sz="3200" dirty="0" smtClean="0">
                <a:latin typeface="Garamond"/>
                <a:cs typeface="Garamond"/>
              </a:rPr>
              <a:t>Corporate Investment in Alternative Technologies</a:t>
            </a:r>
            <a:endParaRPr lang="en-US" sz="2800" dirty="0">
              <a:latin typeface="Garamond"/>
              <a:cs typeface="Garamond"/>
            </a:endParaRPr>
          </a:p>
        </p:txBody>
      </p:sp>
      <p:pic>
        <p:nvPicPr>
          <p:cNvPr id="2" name="Picture 1"/>
          <p:cNvPicPr>
            <a:picLocks noChangeAspect="1"/>
          </p:cNvPicPr>
          <p:nvPr/>
        </p:nvPicPr>
        <p:blipFill>
          <a:blip r:embed="rId4"/>
          <a:stretch>
            <a:fillRect/>
          </a:stretch>
        </p:blipFill>
        <p:spPr>
          <a:xfrm>
            <a:off x="16494" y="304793"/>
            <a:ext cx="4502729" cy="2201334"/>
          </a:xfrm>
          <a:prstGeom prst="rect">
            <a:avLst/>
          </a:prstGeom>
        </p:spPr>
      </p:pic>
    </p:spTree>
    <p:extLst>
      <p:ext uri="{BB962C8B-B14F-4D97-AF65-F5344CB8AC3E}">
        <p14:creationId xmlns:p14="http://schemas.microsoft.com/office/powerpoint/2010/main" val="2666080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764" y="110287"/>
            <a:ext cx="8119035" cy="920656"/>
          </a:xfrm>
        </p:spPr>
        <p:txBody>
          <a:bodyPr>
            <a:noAutofit/>
          </a:bodyPr>
          <a:lstStyle/>
          <a:p>
            <a:r>
              <a:rPr lang="en-US" sz="3200" dirty="0"/>
              <a:t>Per- and Poly-</a:t>
            </a:r>
            <a:r>
              <a:rPr lang="en-US" sz="3200" dirty="0" err="1" smtClean="0"/>
              <a:t>fluoroalkyl</a:t>
            </a:r>
            <a:r>
              <a:rPr lang="en-US" sz="3200" dirty="0" smtClean="0"/>
              <a:t> Substances</a:t>
            </a:r>
            <a:r>
              <a:rPr lang="en-US" sz="3200" dirty="0"/>
              <a:t/>
            </a:r>
            <a:br>
              <a:rPr lang="en-US" sz="3200" dirty="0"/>
            </a:br>
            <a:r>
              <a:rPr lang="en-US" sz="3200" dirty="0"/>
              <a:t>PFAS </a:t>
            </a:r>
            <a:r>
              <a:rPr lang="en-US" sz="3200" dirty="0" smtClean="0"/>
              <a:t>(includes </a:t>
            </a:r>
            <a:r>
              <a:rPr lang="en-US" sz="3200" dirty="0"/>
              <a:t>PFCs)</a:t>
            </a:r>
          </a:p>
        </p:txBody>
      </p:sp>
      <p:sp>
        <p:nvSpPr>
          <p:cNvPr id="3" name="Content Placeholder 2"/>
          <p:cNvSpPr>
            <a:spLocks noGrp="1"/>
          </p:cNvSpPr>
          <p:nvPr>
            <p:ph idx="1"/>
          </p:nvPr>
        </p:nvSpPr>
        <p:spPr>
          <a:xfrm>
            <a:off x="328706" y="1030944"/>
            <a:ext cx="8665882" cy="5707528"/>
          </a:xfrm>
        </p:spPr>
        <p:txBody>
          <a:bodyPr>
            <a:normAutofit fontScale="40000" lnSpcReduction="20000"/>
          </a:bodyPr>
          <a:lstStyle/>
          <a:p>
            <a:r>
              <a:rPr lang="en-US" sz="4400" dirty="0" smtClean="0"/>
              <a:t>Non-stick, liquid repellant, stain resistance</a:t>
            </a:r>
          </a:p>
          <a:p>
            <a:pPr lvl="1"/>
            <a:r>
              <a:rPr lang="en-US" sz="3800" dirty="0" smtClean="0"/>
              <a:t>PFOA used in Teflon</a:t>
            </a:r>
          </a:p>
          <a:p>
            <a:pPr lvl="1"/>
            <a:r>
              <a:rPr lang="en-US" sz="3800" dirty="0" smtClean="0"/>
              <a:t>PFOS in </a:t>
            </a:r>
            <a:r>
              <a:rPr lang="en-US" sz="3800" dirty="0" err="1" smtClean="0"/>
              <a:t>Scotchguard</a:t>
            </a:r>
            <a:r>
              <a:rPr lang="en-US" sz="3800" dirty="0" smtClean="0"/>
              <a:t> and </a:t>
            </a:r>
            <a:r>
              <a:rPr lang="en-US" sz="3800" dirty="0" smtClean="0"/>
              <a:t>Gore-Tex</a:t>
            </a:r>
          </a:p>
          <a:p>
            <a:pPr lvl="1"/>
            <a:r>
              <a:rPr lang="en-US" sz="3800" dirty="0" smtClean="0"/>
              <a:t>Over 3,000 compounds, many with trade secrecy</a:t>
            </a:r>
          </a:p>
          <a:p>
            <a:pPr lvl="1"/>
            <a:endParaRPr lang="en-US" sz="3800" dirty="0" smtClean="0"/>
          </a:p>
          <a:p>
            <a:r>
              <a:rPr lang="en-US" sz="4200" dirty="0" smtClean="0"/>
              <a:t>NHANES finds PFOA in 99% of people</a:t>
            </a:r>
            <a:endParaRPr lang="en-US" sz="4200" dirty="0" smtClean="0"/>
          </a:p>
          <a:p>
            <a:pPr lvl="1"/>
            <a:endParaRPr lang="en-US" dirty="0" smtClean="0"/>
          </a:p>
          <a:p>
            <a:r>
              <a:rPr lang="en-US" sz="4400" dirty="0" smtClean="0"/>
              <a:t>Hundreds of other unknown applications , e.g. cosmetics, dental floss, etc.</a:t>
            </a:r>
          </a:p>
          <a:p>
            <a:endParaRPr lang="en-US" dirty="0" smtClean="0"/>
          </a:p>
          <a:p>
            <a:r>
              <a:rPr lang="en-US" sz="4400" dirty="0" smtClean="0"/>
              <a:t>Aqueous firefighting foam (AFFF) containing </a:t>
            </a:r>
            <a:r>
              <a:rPr lang="en-US" sz="4400" dirty="0" err="1" smtClean="0"/>
              <a:t>PFASs</a:t>
            </a:r>
            <a:r>
              <a:rPr lang="en-US" sz="4400" dirty="0" smtClean="0"/>
              <a:t> now showing up widely</a:t>
            </a:r>
          </a:p>
          <a:p>
            <a:pPr lvl="1"/>
            <a:r>
              <a:rPr lang="en-US" sz="3800" dirty="0" smtClean="0"/>
              <a:t>Over 600 military installations</a:t>
            </a:r>
          </a:p>
          <a:p>
            <a:pPr lvl="1"/>
            <a:r>
              <a:rPr lang="en-US" sz="3800" dirty="0" smtClean="0"/>
              <a:t>Airports</a:t>
            </a:r>
          </a:p>
          <a:p>
            <a:pPr lvl="1"/>
            <a:r>
              <a:rPr lang="en-US" sz="3800" dirty="0" smtClean="0"/>
              <a:t>Firefighter training sites</a:t>
            </a:r>
          </a:p>
          <a:p>
            <a:pPr lvl="1"/>
            <a:endParaRPr lang="en-US" dirty="0" smtClean="0"/>
          </a:p>
          <a:p>
            <a:r>
              <a:rPr lang="en-US" sz="4400" dirty="0" smtClean="0"/>
              <a:t>Associated with:</a:t>
            </a:r>
          </a:p>
          <a:p>
            <a:pPr lvl="1"/>
            <a:r>
              <a:rPr lang="en-US" sz="3800" dirty="0"/>
              <a:t>testicular and kidney </a:t>
            </a:r>
            <a:r>
              <a:rPr lang="en-US" sz="3800" dirty="0" smtClean="0"/>
              <a:t>cancer</a:t>
            </a:r>
          </a:p>
          <a:p>
            <a:pPr lvl="1"/>
            <a:r>
              <a:rPr lang="en-US" sz="3800" dirty="0"/>
              <a:t>liver </a:t>
            </a:r>
            <a:r>
              <a:rPr lang="en-US" sz="3800" dirty="0" smtClean="0"/>
              <a:t>malfunction</a:t>
            </a:r>
          </a:p>
          <a:p>
            <a:pPr lvl="1"/>
            <a:r>
              <a:rPr lang="en-US" sz="3800" dirty="0"/>
              <a:t>hormonal changes</a:t>
            </a:r>
          </a:p>
          <a:p>
            <a:pPr lvl="1"/>
            <a:r>
              <a:rPr lang="en-US" sz="3800" dirty="0"/>
              <a:t>thyroid </a:t>
            </a:r>
            <a:r>
              <a:rPr lang="en-US" sz="3800" dirty="0" smtClean="0"/>
              <a:t>disruption</a:t>
            </a:r>
          </a:p>
          <a:p>
            <a:pPr lvl="1"/>
            <a:r>
              <a:rPr lang="en-US" sz="3800" dirty="0"/>
              <a:t>o</a:t>
            </a:r>
            <a:r>
              <a:rPr lang="en-US" sz="3800" dirty="0" smtClean="0"/>
              <a:t>besity</a:t>
            </a:r>
          </a:p>
          <a:p>
            <a:pPr lvl="1"/>
            <a:r>
              <a:rPr lang="en-US" sz="3800" dirty="0"/>
              <a:t>ulcerative </a:t>
            </a:r>
            <a:r>
              <a:rPr lang="en-US" sz="3800" dirty="0" smtClean="0"/>
              <a:t>colitis</a:t>
            </a:r>
          </a:p>
          <a:p>
            <a:pPr lvl="1"/>
            <a:r>
              <a:rPr lang="en-US" sz="3800" dirty="0" err="1" smtClean="0"/>
              <a:t>Immunotoxicity</a:t>
            </a:r>
            <a:r>
              <a:rPr lang="en-US" sz="3800" dirty="0" smtClean="0"/>
              <a:t>, </a:t>
            </a:r>
            <a:r>
              <a:rPr lang="en-US" sz="3800" dirty="0" err="1" smtClean="0"/>
              <a:t>incl</a:t>
            </a:r>
            <a:r>
              <a:rPr lang="en-US" sz="3800" dirty="0" smtClean="0"/>
              <a:t> . interference with </a:t>
            </a:r>
            <a:r>
              <a:rPr lang="en-US" sz="3800" dirty="0" err="1" smtClean="0"/>
              <a:t>cihld</a:t>
            </a:r>
            <a:r>
              <a:rPr lang="en-US" sz="3800" dirty="0" smtClean="0"/>
              <a:t>  vaccine response</a:t>
            </a:r>
            <a:endParaRPr lang="en-US" sz="3800" dirty="0" smtClean="0"/>
          </a:p>
          <a:p>
            <a:pPr lvl="1"/>
            <a:r>
              <a:rPr lang="en-US" sz="3800" dirty="0"/>
              <a:t>lower birth weight and size</a:t>
            </a:r>
          </a:p>
          <a:p>
            <a:pPr marL="457200" lvl="1" indent="0">
              <a:buNone/>
            </a:pPr>
            <a:endParaRPr lang="en-US" dirty="0"/>
          </a:p>
          <a:p>
            <a:pPr lvl="1"/>
            <a:endParaRPr lang="en-US" dirty="0" smtClean="0"/>
          </a:p>
          <a:p>
            <a:pPr lvl="1"/>
            <a:endParaRPr lang="en-US" dirty="0"/>
          </a:p>
          <a:p>
            <a:pPr lvl="1"/>
            <a:endParaRPr lang="en-US" dirty="0" smtClean="0"/>
          </a:p>
          <a:p>
            <a:pPr marL="0" indent="0" algn="ctr">
              <a:buNone/>
            </a:pPr>
            <a:endParaRPr lang="en-US" dirty="0"/>
          </a:p>
          <a:p>
            <a:pPr lvl="1"/>
            <a:endParaRPr lang="en-US" dirty="0"/>
          </a:p>
        </p:txBody>
      </p:sp>
      <p:pic>
        <p:nvPicPr>
          <p:cNvPr id="4" name="Picture Placeholder 36"/>
          <p:cNvPicPr>
            <a:picLocks noChangeAspect="1"/>
          </p:cNvPicPr>
          <p:nvPr/>
        </p:nvPicPr>
        <p:blipFill>
          <a:blip r:embed="rId3" cstate="print">
            <a:extLst>
              <a:ext uri="{28A0092B-C50C-407E-A947-70E740481C1C}">
                <a14:useLocalDpi xmlns:a14="http://schemas.microsoft.com/office/drawing/2010/main" val="0"/>
              </a:ext>
            </a:extLst>
          </a:blip>
          <a:srcRect l="16632" r="16632"/>
          <a:stretch>
            <a:fillRect/>
          </a:stretch>
        </p:blipFill>
        <p:spPr>
          <a:xfrm>
            <a:off x="6659917" y="3466349"/>
            <a:ext cx="1190342" cy="1684460"/>
          </a:xfrm>
          <a:prstGeom prst="rect">
            <a:avLst/>
          </a:prstGeom>
        </p:spPr>
      </p:pic>
      <p:pic>
        <p:nvPicPr>
          <p:cNvPr id="5" name="Picture Placeholder 29"/>
          <p:cNvPicPr>
            <a:picLocks noChangeAspect="1"/>
          </p:cNvPicPr>
          <p:nvPr/>
        </p:nvPicPr>
        <p:blipFill>
          <a:blip r:embed="rId4" cstate="print">
            <a:extLst>
              <a:ext uri="{28A0092B-C50C-407E-A947-70E740481C1C}">
                <a14:useLocalDpi xmlns:a14="http://schemas.microsoft.com/office/drawing/2010/main" val="0"/>
              </a:ext>
            </a:extLst>
          </a:blip>
          <a:srcRect l="16632" r="16632"/>
          <a:stretch>
            <a:fillRect/>
          </a:stretch>
        </p:blipFill>
        <p:spPr>
          <a:xfrm>
            <a:off x="7850259" y="3436467"/>
            <a:ext cx="1136647" cy="1703294"/>
          </a:xfrm>
          <a:prstGeom prst="rect">
            <a:avLst/>
          </a:prstGeom>
        </p:spPr>
      </p:pic>
      <p:pic>
        <p:nvPicPr>
          <p:cNvPr id="6" name="Picture Placeholder 34"/>
          <p:cNvPicPr>
            <a:picLocks noChangeAspect="1"/>
          </p:cNvPicPr>
          <p:nvPr/>
        </p:nvPicPr>
        <p:blipFill>
          <a:blip r:embed="rId5" cstate="print">
            <a:extLst>
              <a:ext uri="{28A0092B-C50C-407E-A947-70E740481C1C}">
                <a14:useLocalDpi xmlns:a14="http://schemas.microsoft.com/office/drawing/2010/main" val="0"/>
              </a:ext>
            </a:extLst>
          </a:blip>
          <a:srcRect t="52" b="52"/>
          <a:stretch>
            <a:fillRect/>
          </a:stretch>
        </p:blipFill>
        <p:spPr>
          <a:xfrm>
            <a:off x="5534298" y="3466348"/>
            <a:ext cx="1125619" cy="1686767"/>
          </a:xfrm>
          <a:prstGeom prst="rect">
            <a:avLst/>
          </a:prstGeom>
        </p:spPr>
      </p:pic>
      <p:pic>
        <p:nvPicPr>
          <p:cNvPr id="7" name="Picture Placeholder 15"/>
          <p:cNvPicPr>
            <a:picLocks noChangeAspect="1"/>
          </p:cNvPicPr>
          <p:nvPr/>
        </p:nvPicPr>
        <p:blipFill>
          <a:blip r:embed="rId6">
            <a:extLst>
              <a:ext uri="{28A0092B-C50C-407E-A947-70E740481C1C}">
                <a14:useLocalDpi xmlns:a14="http://schemas.microsoft.com/office/drawing/2010/main" val="0"/>
              </a:ext>
            </a:extLst>
          </a:blip>
          <a:srcRect l="7" r="7"/>
          <a:stretch>
            <a:fillRect/>
          </a:stretch>
        </p:blipFill>
        <p:spPr>
          <a:xfrm>
            <a:off x="7629989" y="5214470"/>
            <a:ext cx="1096764" cy="1643529"/>
          </a:xfrm>
          <a:prstGeom prst="rect">
            <a:avLst/>
          </a:prstGeom>
        </p:spPr>
      </p:pic>
      <p:pic>
        <p:nvPicPr>
          <p:cNvPr id="8" name="Picture Placeholder 25"/>
          <p:cNvPicPr>
            <a:picLocks noChangeAspect="1"/>
          </p:cNvPicPr>
          <p:nvPr/>
        </p:nvPicPr>
        <p:blipFill>
          <a:blip r:embed="rId7" cstate="print">
            <a:extLst>
              <a:ext uri="{28A0092B-C50C-407E-A947-70E740481C1C}">
                <a14:useLocalDpi xmlns:a14="http://schemas.microsoft.com/office/drawing/2010/main" val="0"/>
              </a:ext>
            </a:extLst>
          </a:blip>
          <a:srcRect l="5814" r="5814"/>
          <a:stretch>
            <a:fillRect/>
          </a:stretch>
        </p:blipFill>
        <p:spPr>
          <a:xfrm>
            <a:off x="6484471" y="5171232"/>
            <a:ext cx="1125618" cy="1686767"/>
          </a:xfrm>
          <a:prstGeom prst="rect">
            <a:avLst/>
          </a:prstGeom>
        </p:spPr>
      </p:pic>
      <p:pic>
        <p:nvPicPr>
          <p:cNvPr id="10" name="Picture 9" descr="afff.png"/>
          <p:cNvPicPr>
            <a:picLocks noChangeAspect="1"/>
          </p:cNvPicPr>
          <p:nvPr/>
        </p:nvPicPr>
        <p:blipFill>
          <a:blip r:embed="rId8"/>
          <a:stretch>
            <a:fillRect/>
          </a:stretch>
        </p:blipFill>
        <p:spPr>
          <a:xfrm>
            <a:off x="6593668" y="570615"/>
            <a:ext cx="2513181" cy="2259484"/>
          </a:xfrm>
          <a:prstGeom prst="rect">
            <a:avLst/>
          </a:prstGeom>
        </p:spPr>
      </p:pic>
    </p:spTree>
    <p:extLst>
      <p:ext uri="{BB962C8B-B14F-4D97-AF65-F5344CB8AC3E}">
        <p14:creationId xmlns:p14="http://schemas.microsoft.com/office/powerpoint/2010/main" val="39104411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for consumer action	</a:t>
            </a:r>
            <a:endParaRPr lang="en-US" dirty="0"/>
          </a:p>
        </p:txBody>
      </p:sp>
      <p:sp>
        <p:nvSpPr>
          <p:cNvPr id="3" name="Content Placeholder 2"/>
          <p:cNvSpPr>
            <a:spLocks noGrp="1"/>
          </p:cNvSpPr>
          <p:nvPr>
            <p:ph idx="1"/>
          </p:nvPr>
        </p:nvSpPr>
        <p:spPr/>
        <p:txBody>
          <a:bodyPr/>
          <a:lstStyle/>
          <a:p>
            <a:r>
              <a:rPr lang="en-US" dirty="0" smtClean="0"/>
              <a:t>Success already in limiting PFASs in products, similar to flame retardant consumer activis</a:t>
            </a:r>
            <a:r>
              <a:rPr lang="en-US" dirty="0"/>
              <a:t>m</a:t>
            </a:r>
            <a:endParaRPr lang="en-US" dirty="0" smtClean="0"/>
          </a:p>
          <a:p>
            <a:r>
              <a:rPr lang="en-US" dirty="0" smtClean="0"/>
              <a:t>We know that ultimately we can’t “shop our way to safety” (Andrew </a:t>
            </a:r>
            <a:r>
              <a:rPr lang="en-US" dirty="0" err="1" smtClean="0"/>
              <a:t>Szasz</a:t>
            </a:r>
            <a:r>
              <a:rPr lang="en-US" dirty="0" smtClean="0"/>
              <a:t>) but we can “organize our way to safety”</a:t>
            </a:r>
            <a:endParaRPr lang="en-US" dirty="0"/>
          </a:p>
        </p:txBody>
      </p:sp>
    </p:spTree>
    <p:extLst>
      <p:ext uri="{BB962C8B-B14F-4D97-AF65-F5344CB8AC3E}">
        <p14:creationId xmlns:p14="http://schemas.microsoft.com/office/powerpoint/2010/main" val="370295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Birnbaum Plays a Role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435" y="2597163"/>
            <a:ext cx="4528491" cy="306604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541" y="1402374"/>
            <a:ext cx="4201459" cy="5455626"/>
          </a:xfrm>
          <a:prstGeom prst="rect">
            <a:avLst/>
          </a:prstGeom>
        </p:spPr>
      </p:pic>
    </p:spTree>
    <p:extLst>
      <p:ext uri="{BB962C8B-B14F-4D97-AF65-F5344CB8AC3E}">
        <p14:creationId xmlns:p14="http://schemas.microsoft.com/office/powerpoint/2010/main" val="8303629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544" y="364416"/>
            <a:ext cx="4833256" cy="1072104"/>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6929" y="2025076"/>
            <a:ext cx="6120504" cy="3003790"/>
          </a:xfrm>
          <a:prstGeom prst="rect">
            <a:avLst/>
          </a:prstGeom>
        </p:spPr>
      </p:pic>
      <p:pic>
        <p:nvPicPr>
          <p:cNvPr id="6" name="Content Placeholder 5"/>
          <p:cNvPicPr>
            <a:picLocks noChangeAspect="1"/>
          </p:cNvPicPr>
          <p:nvPr/>
        </p:nvPicPr>
        <p:blipFill>
          <a:blip r:embed="rId4"/>
          <a:stretch>
            <a:fillRect/>
          </a:stretch>
        </p:blipFill>
        <p:spPr>
          <a:xfrm>
            <a:off x="1393977" y="5432355"/>
            <a:ext cx="7443456" cy="1425645"/>
          </a:xfrm>
          <a:prstGeom prst="rect">
            <a:avLst/>
          </a:prstGeom>
        </p:spPr>
      </p:pic>
      <p:sp>
        <p:nvSpPr>
          <p:cNvPr id="7" name="Title 1"/>
          <p:cNvSpPr txBox="1">
            <a:spLocks/>
          </p:cNvSpPr>
          <p:nvPr/>
        </p:nvSpPr>
        <p:spPr>
          <a:xfrm>
            <a:off x="0" y="107054"/>
            <a:ext cx="2801257" cy="341991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Northeastern sponsors </a:t>
            </a:r>
            <a:r>
              <a:rPr lang="en-US" sz="2400" b="1" dirty="0" smtClean="0"/>
              <a:t>Highly Fluorinated Compounds-Social and Scientific Discovery Conference</a:t>
            </a:r>
            <a:br>
              <a:rPr lang="en-US" sz="2400" b="1" dirty="0" smtClean="0"/>
            </a:br>
            <a:r>
              <a:rPr lang="en-US" sz="2000" dirty="0" smtClean="0"/>
              <a:t/>
            </a:r>
            <a:br>
              <a:rPr lang="en-US" sz="2000" dirty="0" smtClean="0"/>
            </a:br>
            <a:r>
              <a:rPr lang="en-US" sz="2000" b="1" dirty="0" smtClean="0"/>
              <a:t>June 14-15, 2017</a:t>
            </a:r>
            <a:r>
              <a:rPr lang="en-US" sz="2000" dirty="0" smtClean="0"/>
              <a:t/>
            </a:r>
            <a:br>
              <a:rPr lang="en-US" sz="2000" dirty="0" smtClean="0"/>
            </a:br>
            <a:r>
              <a:rPr lang="en-US" sz="2000" dirty="0" smtClean="0"/>
              <a:t/>
            </a:r>
            <a:br>
              <a:rPr lang="en-US" sz="2000" dirty="0" smtClean="0"/>
            </a:br>
            <a:r>
              <a:rPr lang="en-US" sz="2000" b="1" u="sng" dirty="0" smtClean="0"/>
              <a:t/>
            </a:r>
            <a:br>
              <a:rPr lang="en-US" sz="2000" b="1" u="sng" dirty="0" smtClean="0"/>
            </a:br>
            <a:endParaRPr lang="en-US" sz="2000" dirty="0"/>
          </a:p>
        </p:txBody>
      </p:sp>
      <p:sp>
        <p:nvSpPr>
          <p:cNvPr id="8" name="TextBox 7"/>
          <p:cNvSpPr txBox="1"/>
          <p:nvPr/>
        </p:nvSpPr>
        <p:spPr>
          <a:xfrm>
            <a:off x="72570" y="2830286"/>
            <a:ext cx="2510971" cy="1754326"/>
          </a:xfrm>
          <a:prstGeom prst="rect">
            <a:avLst/>
          </a:prstGeom>
          <a:noFill/>
        </p:spPr>
        <p:txBody>
          <a:bodyPr wrap="square" rtlCol="0">
            <a:spAutoFit/>
          </a:bodyPr>
          <a:lstStyle/>
          <a:p>
            <a:r>
              <a:rPr lang="en-US" dirty="0"/>
              <a:t>Full Agenda:</a:t>
            </a:r>
            <a:br>
              <a:rPr lang="en-US" dirty="0"/>
            </a:br>
            <a:r>
              <a:rPr lang="en-US" dirty="0"/>
              <a:t>https://</a:t>
            </a:r>
            <a:r>
              <a:rPr lang="en-US" dirty="0" err="1"/>
              <a:t>www.northeastern.edu</a:t>
            </a:r>
            <a:r>
              <a:rPr lang="en-US" dirty="0"/>
              <a:t>/</a:t>
            </a:r>
            <a:r>
              <a:rPr lang="en-US" dirty="0" err="1"/>
              <a:t>environmentalhealth</a:t>
            </a:r>
            <a:r>
              <a:rPr lang="en-US" dirty="0"/>
              <a:t>/highly-fluorinated-compounds-social-and-scientific-discovery/</a:t>
            </a:r>
          </a:p>
        </p:txBody>
      </p:sp>
    </p:spTree>
    <p:extLst>
      <p:ext uri="{BB962C8B-B14F-4D97-AF65-F5344CB8AC3E}">
        <p14:creationId xmlns:p14="http://schemas.microsoft.com/office/powerpoint/2010/main" val="15363614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3" y="188686"/>
            <a:ext cx="8752115" cy="6473371"/>
          </a:xfrm>
        </p:spPr>
        <p:txBody>
          <a:bodyPr>
            <a:normAutofit fontScale="25000" lnSpcReduction="20000"/>
          </a:bodyPr>
          <a:lstStyle/>
          <a:p>
            <a:pPr marL="0" indent="0">
              <a:buNone/>
            </a:pPr>
            <a:r>
              <a:rPr lang="en-US" b="1" u="sng" dirty="0"/>
              <a:t>Day 1</a:t>
            </a:r>
            <a:endParaRPr lang="en-US" b="1" dirty="0"/>
          </a:p>
          <a:p>
            <a:pPr marL="0" indent="0">
              <a:buNone/>
            </a:pPr>
            <a:r>
              <a:rPr lang="en-US" b="1" dirty="0"/>
              <a:t>8-8:15</a:t>
            </a:r>
            <a:r>
              <a:rPr lang="en-US" b="1" i="1" dirty="0"/>
              <a:t> 	Breakfast and registration</a:t>
            </a:r>
            <a:endParaRPr lang="en-US" b="1" dirty="0"/>
          </a:p>
          <a:p>
            <a:pPr marL="0" indent="0">
              <a:buNone/>
            </a:pPr>
            <a:r>
              <a:rPr lang="en-US" b="1" i="1" dirty="0"/>
              <a:t> </a:t>
            </a:r>
            <a:endParaRPr lang="en-US" b="1" dirty="0"/>
          </a:p>
          <a:p>
            <a:pPr marL="0" indent="0">
              <a:buNone/>
            </a:pPr>
            <a:r>
              <a:rPr lang="en-US" b="1" dirty="0"/>
              <a:t>8:15-9:00 </a:t>
            </a:r>
            <a:r>
              <a:rPr lang="en-US" b="1" i="1" dirty="0"/>
              <a:t> 	Welcome and Introduction to the Conference (as breakfast continues)</a:t>
            </a:r>
            <a:endParaRPr lang="en-US" b="1" dirty="0"/>
          </a:p>
          <a:p>
            <a:pPr marL="0" indent="0">
              <a:buNone/>
            </a:pPr>
            <a:r>
              <a:rPr lang="en-US" b="1" dirty="0"/>
              <a:t>	Phil Brown (Northeastern University)</a:t>
            </a:r>
          </a:p>
          <a:p>
            <a:pPr marL="0" indent="0">
              <a:buNone/>
            </a:pPr>
            <a:r>
              <a:rPr lang="en-US" b="1" dirty="0"/>
              <a:t>	Laurel </a:t>
            </a:r>
            <a:r>
              <a:rPr lang="en-US" b="1" dirty="0" err="1"/>
              <a:t>Schaider</a:t>
            </a:r>
            <a:r>
              <a:rPr lang="en-US" b="1" dirty="0"/>
              <a:t> (Silent Spring Institute)</a:t>
            </a:r>
          </a:p>
          <a:p>
            <a:pPr marL="0" indent="0">
              <a:buNone/>
            </a:pPr>
            <a:r>
              <a:rPr lang="en-US" b="1" dirty="0"/>
              <a:t>	Sylvia </a:t>
            </a:r>
            <a:r>
              <a:rPr lang="en-US" b="1" dirty="0" err="1"/>
              <a:t>Broude</a:t>
            </a:r>
            <a:r>
              <a:rPr lang="en-US" b="1" dirty="0"/>
              <a:t> (Toxics Action Center)</a:t>
            </a:r>
          </a:p>
          <a:p>
            <a:pPr marL="0" indent="0">
              <a:buNone/>
            </a:pPr>
            <a:r>
              <a:rPr lang="en-US" b="1" u="sng" dirty="0"/>
              <a:t> </a:t>
            </a:r>
            <a:endParaRPr lang="en-US" b="1" dirty="0"/>
          </a:p>
          <a:p>
            <a:pPr marL="0" indent="0">
              <a:buNone/>
            </a:pPr>
            <a:r>
              <a:rPr lang="en-US" b="1" dirty="0"/>
              <a:t>9:00-9:45</a:t>
            </a:r>
            <a:r>
              <a:rPr lang="en-US" b="1" i="1" dirty="0"/>
              <a:t> 	Keynote Address</a:t>
            </a:r>
            <a:endParaRPr lang="en-US" b="1" dirty="0"/>
          </a:p>
          <a:p>
            <a:pPr marL="0" indent="0">
              <a:buNone/>
            </a:pPr>
            <a:r>
              <a:rPr lang="en-US" b="1" dirty="0"/>
              <a:t>	Linda Birnbaum (Director, National Institute of Environmental Health Sciences)</a:t>
            </a:r>
          </a:p>
          <a:p>
            <a:pPr marL="0" indent="0">
              <a:buNone/>
            </a:pPr>
            <a:r>
              <a:rPr lang="en-US" b="1" dirty="0"/>
              <a:t>	</a:t>
            </a:r>
            <a:r>
              <a:rPr lang="en-US" b="1" i="1" dirty="0"/>
              <a:t>Introduction by Michelle Dalton (Testing for Pease)</a:t>
            </a:r>
            <a:endParaRPr lang="en-US" b="1" dirty="0"/>
          </a:p>
          <a:p>
            <a:pPr marL="0" indent="0">
              <a:buNone/>
            </a:pPr>
            <a:r>
              <a:rPr lang="en-US" b="1" u="sng" dirty="0"/>
              <a:t> </a:t>
            </a:r>
            <a:endParaRPr lang="en-US" b="1" dirty="0"/>
          </a:p>
          <a:p>
            <a:pPr marL="0" indent="0">
              <a:buNone/>
            </a:pPr>
            <a:r>
              <a:rPr lang="en-US" b="1" dirty="0"/>
              <a:t>9:45-10:30 </a:t>
            </a:r>
            <a:r>
              <a:rPr lang="en-US" b="1" i="1" dirty="0" smtClean="0"/>
              <a:t>Social </a:t>
            </a:r>
            <a:r>
              <a:rPr lang="en-US" b="1" i="1" dirty="0"/>
              <a:t>and scientific discovery - The legal angle</a:t>
            </a:r>
            <a:endParaRPr lang="en-US" b="1" dirty="0"/>
          </a:p>
          <a:p>
            <a:pPr marL="0" indent="0">
              <a:buNone/>
            </a:pPr>
            <a:r>
              <a:rPr lang="en-US" b="1" dirty="0"/>
              <a:t>	Rob </a:t>
            </a:r>
            <a:r>
              <a:rPr lang="en-US" b="1" dirty="0" err="1"/>
              <a:t>Bilott</a:t>
            </a:r>
            <a:r>
              <a:rPr lang="en-US" b="1" dirty="0"/>
              <a:t> (Taft Law; counsel on DuPont litigation)</a:t>
            </a:r>
          </a:p>
          <a:p>
            <a:pPr marL="0" indent="0">
              <a:buNone/>
            </a:pPr>
            <a:r>
              <a:rPr lang="en-US" b="1" dirty="0"/>
              <a:t> </a:t>
            </a:r>
          </a:p>
          <a:p>
            <a:pPr marL="0" indent="0">
              <a:buNone/>
            </a:pPr>
            <a:r>
              <a:rPr lang="en-US" b="1" dirty="0"/>
              <a:t>10:30-10:45  	</a:t>
            </a:r>
            <a:r>
              <a:rPr lang="en-US" b="1" i="1" dirty="0"/>
              <a:t>Break</a:t>
            </a:r>
            <a:endParaRPr lang="en-US" b="1" dirty="0"/>
          </a:p>
          <a:p>
            <a:pPr marL="0" indent="0">
              <a:buNone/>
            </a:pPr>
            <a:r>
              <a:rPr lang="en-US" b="1" dirty="0"/>
              <a:t> </a:t>
            </a:r>
          </a:p>
          <a:p>
            <a:pPr marL="0" indent="0">
              <a:buNone/>
            </a:pPr>
            <a:r>
              <a:rPr lang="en-US" b="1" dirty="0"/>
              <a:t>10:45-11:25</a:t>
            </a:r>
            <a:r>
              <a:rPr lang="en-US" b="1" i="1" dirty="0"/>
              <a:t> </a:t>
            </a:r>
            <a:r>
              <a:rPr lang="en-US" b="1" i="1" dirty="0" smtClean="0"/>
              <a:t>Social </a:t>
            </a:r>
            <a:r>
              <a:rPr lang="en-US" b="1" i="1" dirty="0"/>
              <a:t>and scientific discovery – The national organization level</a:t>
            </a:r>
            <a:endParaRPr lang="en-US" b="1" dirty="0"/>
          </a:p>
          <a:p>
            <a:pPr marL="0" indent="0">
              <a:buNone/>
            </a:pPr>
            <a:r>
              <a:rPr lang="en-US" b="1" dirty="0"/>
              <a:t>	Ken Cook (Environmental Working Group)</a:t>
            </a:r>
          </a:p>
          <a:p>
            <a:pPr marL="0" indent="0">
              <a:buNone/>
            </a:pPr>
            <a:r>
              <a:rPr lang="en-US" b="1" dirty="0"/>
              <a:t> </a:t>
            </a:r>
          </a:p>
          <a:p>
            <a:pPr marL="0" indent="0">
              <a:buNone/>
            </a:pPr>
            <a:r>
              <a:rPr lang="en-US" b="1" dirty="0"/>
              <a:t>11:25-12:45   </a:t>
            </a:r>
            <a:r>
              <a:rPr lang="en-US" b="1" i="1" dirty="0"/>
              <a:t>State of the science on PFASs </a:t>
            </a:r>
            <a:endParaRPr lang="en-US" b="1" dirty="0"/>
          </a:p>
          <a:p>
            <a:pPr marL="0" indent="0">
              <a:buNone/>
            </a:pPr>
            <a:r>
              <a:rPr lang="en-US" b="1" i="1" dirty="0"/>
              <a:t>– Chaired by Courtney Carignan (Harvard T.H. Chan School of Public Health)</a:t>
            </a:r>
            <a:endParaRPr lang="en-US" b="1" dirty="0"/>
          </a:p>
          <a:p>
            <a:pPr marL="0" indent="0">
              <a:buNone/>
            </a:pPr>
            <a:r>
              <a:rPr lang="en-US" b="1" dirty="0"/>
              <a:t>	Philippe </a:t>
            </a:r>
            <a:r>
              <a:rPr lang="en-US" b="1" dirty="0" err="1"/>
              <a:t>Grandjean</a:t>
            </a:r>
            <a:r>
              <a:rPr lang="en-US" b="1" dirty="0"/>
              <a:t> (Harvard T.H. Chan School of Public Health)</a:t>
            </a:r>
          </a:p>
          <a:p>
            <a:pPr marL="0" indent="0">
              <a:buNone/>
            </a:pPr>
            <a:r>
              <a:rPr lang="en-US" b="1" dirty="0"/>
              <a:t>		Alan </a:t>
            </a:r>
            <a:r>
              <a:rPr lang="en-US" b="1" dirty="0" err="1"/>
              <a:t>Ducatman</a:t>
            </a:r>
            <a:r>
              <a:rPr lang="en-US" b="1" dirty="0"/>
              <a:t> (West Virginia University)</a:t>
            </a:r>
          </a:p>
          <a:p>
            <a:pPr marL="0" indent="0">
              <a:buNone/>
            </a:pPr>
            <a:r>
              <a:rPr lang="en-US" b="1" dirty="0"/>
              <a:t>	Richard Clapp (University of Massachusetts-Lowell)</a:t>
            </a:r>
          </a:p>
          <a:p>
            <a:pPr marL="0" indent="0">
              <a:buNone/>
            </a:pPr>
            <a:r>
              <a:rPr lang="en-US" b="1" dirty="0"/>
              <a:t> </a:t>
            </a:r>
          </a:p>
          <a:p>
            <a:pPr marL="0" indent="0">
              <a:buNone/>
            </a:pPr>
            <a:r>
              <a:rPr lang="en-US" b="1" dirty="0"/>
              <a:t>12:45-1:45  </a:t>
            </a:r>
            <a:r>
              <a:rPr lang="en-US" b="1" i="1" dirty="0" smtClean="0"/>
              <a:t>Lunch </a:t>
            </a:r>
            <a:r>
              <a:rPr lang="en-US" b="1" i="1" dirty="0"/>
              <a:t>- </a:t>
            </a:r>
            <a:r>
              <a:rPr lang="en-US" b="1" dirty="0"/>
              <a:t>this will include a separate room for community groups to discuss strategic planning</a:t>
            </a:r>
          </a:p>
          <a:p>
            <a:pPr marL="0" indent="0">
              <a:buNone/>
            </a:pPr>
            <a:r>
              <a:rPr lang="en-US" b="1" i="1" dirty="0"/>
              <a:t> </a:t>
            </a:r>
            <a:endParaRPr lang="en-US" b="1" dirty="0"/>
          </a:p>
          <a:p>
            <a:pPr marL="0" indent="0">
              <a:buNone/>
            </a:pPr>
            <a:r>
              <a:rPr lang="en-US" b="1" dirty="0"/>
              <a:t>1:45-3:15  	</a:t>
            </a:r>
            <a:r>
              <a:rPr lang="en-US" b="1" i="1" dirty="0"/>
              <a:t>Community organizing (Military and airport sites)</a:t>
            </a:r>
            <a:endParaRPr lang="en-US" b="1" dirty="0"/>
          </a:p>
          <a:p>
            <a:pPr marL="0" indent="0">
              <a:buNone/>
            </a:pPr>
            <a:r>
              <a:rPr lang="en-US" b="1" i="1" dirty="0"/>
              <a:t>	 – Chaired by Sylvia </a:t>
            </a:r>
            <a:r>
              <a:rPr lang="en-US" b="1" i="1" dirty="0" err="1"/>
              <a:t>Broude</a:t>
            </a:r>
            <a:r>
              <a:rPr lang="en-US" b="1" i="1" dirty="0"/>
              <a:t> (Toxics Action Center)</a:t>
            </a:r>
            <a:endParaRPr lang="en-US" b="1" dirty="0"/>
          </a:p>
          <a:p>
            <a:pPr marL="0" indent="0">
              <a:buNone/>
            </a:pPr>
            <a:r>
              <a:rPr lang="en-US" b="1" dirty="0"/>
              <a:t>	Andrea </a:t>
            </a:r>
            <a:r>
              <a:rPr lang="en-US" b="1" dirty="0" err="1"/>
              <a:t>Amico</a:t>
            </a:r>
            <a:r>
              <a:rPr lang="en-US" b="1" dirty="0"/>
              <a:t> (Testing for Pease – Portsmouth, NH)</a:t>
            </a:r>
          </a:p>
          <a:p>
            <a:pPr marL="0" indent="0">
              <a:buNone/>
            </a:pPr>
            <a:r>
              <a:rPr lang="en-US" b="1" dirty="0"/>
              <a:t>	Arnie </a:t>
            </a:r>
            <a:r>
              <a:rPr lang="en-US" b="1" dirty="0" err="1"/>
              <a:t>Lariche</a:t>
            </a:r>
            <a:r>
              <a:rPr lang="en-US" b="1" dirty="0"/>
              <a:t> and Cindi </a:t>
            </a:r>
            <a:r>
              <a:rPr lang="en-US" b="1" dirty="0" err="1"/>
              <a:t>Ashbeck</a:t>
            </a:r>
            <a:r>
              <a:rPr lang="en-US" b="1" dirty="0"/>
              <a:t> (Michigan Contaminated Water Group Affecting  </a:t>
            </a:r>
            <a:r>
              <a:rPr lang="en-US" b="1" dirty="0" smtClean="0"/>
              <a:t>Veterans/Civilians </a:t>
            </a:r>
            <a:r>
              <a:rPr lang="en-US" b="1" dirty="0"/>
              <a:t>Worldwide)</a:t>
            </a:r>
          </a:p>
          <a:p>
            <a:pPr marL="0" indent="0">
              <a:buNone/>
            </a:pPr>
            <a:r>
              <a:rPr lang="en-US" b="1" dirty="0"/>
              <a:t>	Hope Grosse and Joanne Stanton (Warminster, PA)</a:t>
            </a:r>
          </a:p>
          <a:p>
            <a:pPr marL="0" indent="0">
              <a:buNone/>
            </a:pPr>
            <a:r>
              <a:rPr lang="en-US" b="1" dirty="0"/>
              <a:t> </a:t>
            </a:r>
          </a:p>
          <a:p>
            <a:pPr marL="0" indent="0">
              <a:buNone/>
            </a:pPr>
            <a:r>
              <a:rPr lang="en-US" b="1" dirty="0"/>
              <a:t>3:15-3:30 	</a:t>
            </a:r>
            <a:r>
              <a:rPr lang="en-US" b="1" i="1" dirty="0"/>
              <a:t>Break</a:t>
            </a:r>
            <a:endParaRPr lang="en-US" b="1" dirty="0"/>
          </a:p>
          <a:p>
            <a:pPr marL="0" indent="0">
              <a:buNone/>
            </a:pPr>
            <a:r>
              <a:rPr lang="en-US" b="1" i="1" dirty="0"/>
              <a:t> </a:t>
            </a:r>
            <a:endParaRPr lang="en-US" b="1" dirty="0"/>
          </a:p>
          <a:p>
            <a:pPr marL="0" indent="0">
              <a:buNone/>
            </a:pPr>
            <a:r>
              <a:rPr lang="en-US" b="1" dirty="0"/>
              <a:t>3:30-5:00	</a:t>
            </a:r>
            <a:r>
              <a:rPr lang="en-US" b="1" i="1" dirty="0"/>
              <a:t>Source identification and drinking water treatment</a:t>
            </a:r>
            <a:endParaRPr lang="en-US" b="1" dirty="0"/>
          </a:p>
          <a:p>
            <a:pPr marL="0" indent="0">
              <a:buNone/>
            </a:pPr>
            <a:r>
              <a:rPr lang="en-US" b="1" i="1" dirty="0"/>
              <a:t>	 – Chaired by Laurel </a:t>
            </a:r>
            <a:r>
              <a:rPr lang="en-US" b="1" i="1" dirty="0" err="1"/>
              <a:t>Schaider</a:t>
            </a:r>
            <a:r>
              <a:rPr lang="en-US" b="1" i="1" dirty="0"/>
              <a:t> (Silent Spring Institute)</a:t>
            </a:r>
            <a:endParaRPr lang="en-US" b="1" dirty="0"/>
          </a:p>
          <a:p>
            <a:pPr marL="0" indent="0">
              <a:buNone/>
            </a:pPr>
            <a:r>
              <a:rPr lang="en-US" b="1" dirty="0"/>
              <a:t>	Elsie Sunderland (Harvard John A. Paulson School of Engineering and Applied Science)</a:t>
            </a:r>
          </a:p>
          <a:p>
            <a:pPr marL="0" indent="0">
              <a:buNone/>
            </a:pPr>
            <a:r>
              <a:rPr lang="en-US" b="1" dirty="0"/>
              <a:t>	Andrew Lindstrom (U.S. Environmental Protection Agency)</a:t>
            </a:r>
          </a:p>
          <a:p>
            <a:pPr marL="0" indent="0">
              <a:buNone/>
            </a:pPr>
            <a:r>
              <a:rPr lang="en-US" b="1" dirty="0"/>
              <a:t>	Brandon </a:t>
            </a:r>
            <a:r>
              <a:rPr lang="en-US" b="1" dirty="0" err="1"/>
              <a:t>Kernen</a:t>
            </a:r>
            <a:r>
              <a:rPr lang="en-US" b="1" dirty="0"/>
              <a:t> (New Hampshire Department of Environmental Services)</a:t>
            </a:r>
          </a:p>
          <a:p>
            <a:pPr marL="0" indent="0">
              <a:buNone/>
            </a:pPr>
            <a:r>
              <a:rPr lang="en-US" b="1" dirty="0"/>
              <a:t>	Mark Ells (Town of Barnstable, MA)</a:t>
            </a:r>
          </a:p>
          <a:p>
            <a:pPr marL="0" indent="0">
              <a:buNone/>
            </a:pPr>
            <a:r>
              <a:rPr lang="en-US" b="1" dirty="0"/>
              <a:t> </a:t>
            </a:r>
          </a:p>
          <a:p>
            <a:pPr marL="0" indent="0">
              <a:buNone/>
            </a:pPr>
            <a:r>
              <a:rPr lang="en-US" b="1" dirty="0"/>
              <a:t>5:00-6:00 	</a:t>
            </a:r>
            <a:r>
              <a:rPr lang="en-US" b="1" i="1" dirty="0"/>
              <a:t>Social and scientific discovery: Building a broad coalition around chemical classes</a:t>
            </a:r>
            <a:endParaRPr lang="en-US" b="1" dirty="0"/>
          </a:p>
          <a:p>
            <a:pPr marL="0" indent="0">
              <a:buNone/>
            </a:pPr>
            <a:r>
              <a:rPr lang="en-US" b="1" i="1" dirty="0"/>
              <a:t>		 – Chaired by Alayna Davis (Testing for Pease)</a:t>
            </a:r>
            <a:endParaRPr lang="en-US" b="1" dirty="0"/>
          </a:p>
          <a:p>
            <a:pPr marL="0" indent="0">
              <a:buNone/>
            </a:pPr>
            <a:r>
              <a:rPr lang="en-US" b="1" dirty="0"/>
              <a:t>	Alissa </a:t>
            </a:r>
            <a:r>
              <a:rPr lang="en-US" b="1" dirty="0" err="1"/>
              <a:t>Cordner</a:t>
            </a:r>
            <a:r>
              <a:rPr lang="en-US" b="1" dirty="0"/>
              <a:t> (Whitman College)</a:t>
            </a:r>
          </a:p>
          <a:p>
            <a:pPr marL="0" indent="0">
              <a:buNone/>
            </a:pPr>
            <a:r>
              <a:rPr lang="en-US" b="1" dirty="0"/>
              <a:t>	Lauren Richter (Northeastern University)</a:t>
            </a:r>
          </a:p>
          <a:p>
            <a:pPr marL="0" indent="0">
              <a:buNone/>
            </a:pPr>
            <a:r>
              <a:rPr lang="en-US" b="1" dirty="0"/>
              <a:t>	Tony Fletcher (London School of Hygiene and Tropical Medicine) </a:t>
            </a:r>
          </a:p>
          <a:p>
            <a:pPr marL="0" indent="0">
              <a:buNone/>
            </a:pPr>
            <a:r>
              <a:rPr lang="en-US" b="1" dirty="0"/>
              <a:t>	</a:t>
            </a:r>
          </a:p>
          <a:p>
            <a:pPr marL="0" indent="0">
              <a:buNone/>
            </a:pPr>
            <a:r>
              <a:rPr lang="en-US" b="1" dirty="0"/>
              <a:t>6:00-8:00 	</a:t>
            </a:r>
            <a:r>
              <a:rPr lang="en-US" b="1" i="1" dirty="0"/>
              <a:t>Informal networking dinner – options will be available at your own cost</a:t>
            </a:r>
            <a:endParaRPr lang="en-US" b="1" dirty="0"/>
          </a:p>
          <a:p>
            <a:pPr marL="0" indent="0">
              <a:buNone/>
            </a:pPr>
            <a:r>
              <a:rPr lang="en-US" b="1" i="1" dirty="0"/>
              <a:t>	</a:t>
            </a:r>
            <a:endParaRPr lang="en-US" b="1" dirty="0"/>
          </a:p>
        </p:txBody>
      </p:sp>
    </p:spTree>
    <p:extLst>
      <p:ext uri="{BB962C8B-B14F-4D97-AF65-F5344CB8AC3E}">
        <p14:creationId xmlns:p14="http://schemas.microsoft.com/office/powerpoint/2010/main" val="360187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3" y="188686"/>
            <a:ext cx="8752115" cy="6473371"/>
          </a:xfrm>
        </p:spPr>
        <p:txBody>
          <a:bodyPr>
            <a:normAutofit fontScale="32500" lnSpcReduction="20000"/>
          </a:bodyPr>
          <a:lstStyle/>
          <a:p>
            <a:pPr marL="0" indent="0">
              <a:buNone/>
            </a:pPr>
            <a:r>
              <a:rPr lang="en-US" b="1" u="sng" dirty="0"/>
              <a:t>Day 2</a:t>
            </a:r>
            <a:endParaRPr lang="en-US" b="1" dirty="0"/>
          </a:p>
          <a:p>
            <a:pPr marL="0" indent="0">
              <a:buNone/>
            </a:pPr>
            <a:r>
              <a:rPr lang="en-US" b="1" dirty="0"/>
              <a:t>8:00-8:45 	</a:t>
            </a:r>
            <a:r>
              <a:rPr lang="en-US" b="1" i="1" dirty="0"/>
              <a:t>Breakfast</a:t>
            </a:r>
            <a:endParaRPr lang="en-US" b="1" dirty="0"/>
          </a:p>
          <a:p>
            <a:pPr marL="0" indent="0">
              <a:buNone/>
            </a:pPr>
            <a:r>
              <a:rPr lang="en-US" b="1" i="1" dirty="0"/>
              <a:t> </a:t>
            </a:r>
            <a:endParaRPr lang="en-US" b="1" dirty="0"/>
          </a:p>
          <a:p>
            <a:pPr marL="0" indent="0">
              <a:buNone/>
            </a:pPr>
            <a:r>
              <a:rPr lang="en-US" b="1" dirty="0"/>
              <a:t>8:45-10:15  	</a:t>
            </a:r>
            <a:r>
              <a:rPr lang="en-US" b="1" i="1" dirty="0"/>
              <a:t>Scientists working with communities </a:t>
            </a:r>
            <a:endParaRPr lang="en-US" b="1" dirty="0"/>
          </a:p>
          <a:p>
            <a:pPr marL="0" indent="0">
              <a:buNone/>
            </a:pPr>
            <a:r>
              <a:rPr lang="en-US" b="1" i="1" dirty="0"/>
              <a:t>	– Chaired by Dick Clapp (University of Massachusetts-Lowell)</a:t>
            </a:r>
            <a:endParaRPr lang="en-US" b="1" dirty="0"/>
          </a:p>
          <a:p>
            <a:pPr marL="0" indent="0">
              <a:buNone/>
            </a:pPr>
            <a:r>
              <a:rPr lang="en-US" b="1" dirty="0"/>
              <a:t>	Edward Emmett (University of Pennsylvania)</a:t>
            </a:r>
          </a:p>
          <a:p>
            <a:pPr marL="0" indent="0">
              <a:buNone/>
            </a:pPr>
            <a:r>
              <a:rPr lang="en-US" b="1" dirty="0"/>
              <a:t>	Courtney Carignan (Harvard T.H. Chan School of Public Health)</a:t>
            </a:r>
          </a:p>
          <a:p>
            <a:pPr marL="0" indent="0">
              <a:buNone/>
            </a:pPr>
            <a:r>
              <a:rPr lang="en-US" b="1" dirty="0"/>
              <a:t>	Laurel </a:t>
            </a:r>
            <a:r>
              <a:rPr lang="en-US" b="1" dirty="0" err="1"/>
              <a:t>Schaider</a:t>
            </a:r>
            <a:r>
              <a:rPr lang="en-US" b="1" dirty="0"/>
              <a:t> (Silent Spring Institute)</a:t>
            </a:r>
          </a:p>
          <a:p>
            <a:pPr marL="0" indent="0">
              <a:buNone/>
            </a:pPr>
            <a:r>
              <a:rPr lang="en-US" b="1" dirty="0"/>
              <a:t>	Frank </a:t>
            </a:r>
            <a:r>
              <a:rPr lang="en-US" b="1" dirty="0" err="1"/>
              <a:t>Bove</a:t>
            </a:r>
            <a:r>
              <a:rPr lang="en-US" b="1" dirty="0"/>
              <a:t> (Agency for Toxic Substances and Disease Registry)</a:t>
            </a:r>
          </a:p>
          <a:p>
            <a:pPr marL="0" indent="0">
              <a:buNone/>
            </a:pPr>
            <a:r>
              <a:rPr lang="en-US" b="1" dirty="0"/>
              <a:t> </a:t>
            </a:r>
          </a:p>
          <a:p>
            <a:pPr marL="0" indent="0">
              <a:buNone/>
            </a:pPr>
            <a:r>
              <a:rPr lang="en-US" b="1" dirty="0"/>
              <a:t>10:15-10:30   	</a:t>
            </a:r>
            <a:r>
              <a:rPr lang="en-US" b="1" i="1" dirty="0"/>
              <a:t>Break</a:t>
            </a:r>
            <a:endParaRPr lang="en-US" b="1" dirty="0"/>
          </a:p>
          <a:p>
            <a:pPr marL="0" indent="0">
              <a:buNone/>
            </a:pPr>
            <a:r>
              <a:rPr lang="en-US" b="1" i="1" dirty="0"/>
              <a:t> </a:t>
            </a:r>
            <a:endParaRPr lang="en-US" b="1" dirty="0"/>
          </a:p>
          <a:p>
            <a:pPr marL="0" indent="0">
              <a:buNone/>
            </a:pPr>
            <a:r>
              <a:rPr lang="en-US" b="1" dirty="0"/>
              <a:t>10:30-12:00 	</a:t>
            </a:r>
            <a:r>
              <a:rPr lang="en-US" b="1" i="1" dirty="0"/>
              <a:t>Role of local, state, and federal agencies</a:t>
            </a:r>
            <a:endParaRPr lang="en-US" b="1" dirty="0"/>
          </a:p>
          <a:p>
            <a:pPr marL="0" indent="0">
              <a:buNone/>
            </a:pPr>
            <a:r>
              <a:rPr lang="en-US" b="1" i="1" dirty="0"/>
              <a:t>	 – Chaired by Alissa </a:t>
            </a:r>
            <a:r>
              <a:rPr lang="en-US" b="1" i="1" dirty="0" err="1"/>
              <a:t>Cordner</a:t>
            </a:r>
            <a:r>
              <a:rPr lang="en-US" b="1" i="1" dirty="0"/>
              <a:t> (Whitman College)</a:t>
            </a:r>
            <a:endParaRPr lang="en-US" b="1" dirty="0"/>
          </a:p>
          <a:p>
            <a:pPr marL="0" indent="0">
              <a:buNone/>
            </a:pPr>
            <a:r>
              <a:rPr lang="en-US" b="1" dirty="0"/>
              <a:t>	Alyssa </a:t>
            </a:r>
            <a:r>
              <a:rPr lang="en-US" b="1" dirty="0" err="1"/>
              <a:t>Schuren</a:t>
            </a:r>
            <a:r>
              <a:rPr lang="en-US" b="1" dirty="0"/>
              <a:t> (formerly Vermont Department of Environmental Conservation) </a:t>
            </a:r>
          </a:p>
          <a:p>
            <a:pPr marL="0" indent="0">
              <a:buNone/>
            </a:pPr>
            <a:r>
              <a:rPr lang="en-US" b="1" dirty="0"/>
              <a:t>		</a:t>
            </a:r>
            <a:r>
              <a:rPr lang="en-US" b="1" dirty="0" err="1"/>
              <a:t>Fardin</a:t>
            </a:r>
            <a:r>
              <a:rPr lang="en-US" b="1" dirty="0"/>
              <a:t> </a:t>
            </a:r>
            <a:r>
              <a:rPr lang="en-US" b="1" dirty="0" err="1"/>
              <a:t>Oliaei</a:t>
            </a:r>
            <a:r>
              <a:rPr lang="en-US" b="1" dirty="0"/>
              <a:t> (DST Health Solutions; formerly Minnesota Pollution Control Agency) </a:t>
            </a:r>
          </a:p>
          <a:p>
            <a:pPr marL="0" indent="0">
              <a:buNone/>
            </a:pPr>
            <a:r>
              <a:rPr lang="en-US" b="1" dirty="0"/>
              <a:t>	Christina Bush (Michigan Department of Health and Human Services)</a:t>
            </a:r>
          </a:p>
          <a:p>
            <a:pPr marL="0" indent="0">
              <a:buNone/>
            </a:pPr>
            <a:r>
              <a:rPr lang="en-US" b="1" dirty="0"/>
              <a:t>	Sue </a:t>
            </a:r>
            <a:r>
              <a:rPr lang="en-US" b="1" dirty="0" err="1"/>
              <a:t>Manente</a:t>
            </a:r>
            <a:r>
              <a:rPr lang="en-US" b="1" dirty="0"/>
              <a:t> (Michigan Department of Health and Human Services)</a:t>
            </a:r>
          </a:p>
          <a:p>
            <a:pPr marL="0" indent="0">
              <a:buNone/>
            </a:pPr>
            <a:r>
              <a:rPr lang="en-US" b="1" dirty="0"/>
              <a:t> </a:t>
            </a:r>
          </a:p>
          <a:p>
            <a:pPr marL="0" indent="0">
              <a:buNone/>
            </a:pPr>
            <a:r>
              <a:rPr lang="en-US" b="1" dirty="0"/>
              <a:t>12:00-1:00  	</a:t>
            </a:r>
            <a:r>
              <a:rPr lang="en-US" b="1" i="1" dirty="0"/>
              <a:t>Lunch</a:t>
            </a:r>
            <a:endParaRPr lang="en-US" b="1" dirty="0"/>
          </a:p>
          <a:p>
            <a:pPr marL="0" indent="0">
              <a:buNone/>
            </a:pPr>
            <a:r>
              <a:rPr lang="en-US" b="1" i="1" dirty="0"/>
              <a:t> </a:t>
            </a:r>
            <a:endParaRPr lang="en-US" b="1" dirty="0"/>
          </a:p>
          <a:p>
            <a:pPr marL="0" indent="0">
              <a:buNone/>
            </a:pPr>
            <a:r>
              <a:rPr lang="en-US" b="1" dirty="0"/>
              <a:t>1:00-2:30 	</a:t>
            </a:r>
            <a:r>
              <a:rPr lang="en-US" b="1" i="1" dirty="0"/>
              <a:t>Community organizing (Industrial sites)</a:t>
            </a:r>
            <a:endParaRPr lang="en-US" b="1" dirty="0"/>
          </a:p>
          <a:p>
            <a:pPr marL="0" indent="0">
              <a:buNone/>
            </a:pPr>
            <a:r>
              <a:rPr lang="en-US" b="1" i="1" dirty="0"/>
              <a:t>	 – Chaired by Shaina Kasper (Toxics Action Center)</a:t>
            </a:r>
            <a:endParaRPr lang="en-US" b="1" dirty="0"/>
          </a:p>
          <a:p>
            <a:pPr marL="0" indent="0">
              <a:buNone/>
            </a:pPr>
            <a:r>
              <a:rPr lang="en-US" b="1" dirty="0"/>
              <a:t>	Joe Kiger (Keep Your Promises DuPont – Parkersburg, WV)</a:t>
            </a:r>
          </a:p>
          <a:p>
            <a:pPr marL="0" indent="0">
              <a:buNone/>
            </a:pPr>
            <a:r>
              <a:rPr lang="en-US" b="1" dirty="0"/>
              <a:t>	Michelle O’Leary and Michelle Baker (Hoosick Falls, NH)</a:t>
            </a:r>
          </a:p>
          <a:p>
            <a:pPr marL="0" indent="0">
              <a:buNone/>
            </a:pPr>
            <a:r>
              <a:rPr lang="en-US" b="1" dirty="0"/>
              <a:t>	Tracy </a:t>
            </a:r>
            <a:r>
              <a:rPr lang="en-US" b="1" dirty="0" err="1"/>
              <a:t>Carluccio</a:t>
            </a:r>
            <a:r>
              <a:rPr lang="en-US" b="1" dirty="0"/>
              <a:t> (Delaware </a:t>
            </a:r>
            <a:r>
              <a:rPr lang="en-US" b="1" dirty="0" err="1"/>
              <a:t>Riverkeeper</a:t>
            </a:r>
            <a:r>
              <a:rPr lang="en-US" b="1" dirty="0"/>
              <a:t>)</a:t>
            </a:r>
          </a:p>
          <a:p>
            <a:pPr marL="0" indent="0">
              <a:buNone/>
            </a:pPr>
            <a:r>
              <a:rPr lang="en-US" b="1" dirty="0"/>
              <a:t>	Greg Madden (North Bennington Neighbors – North Bennington, VT)</a:t>
            </a:r>
          </a:p>
          <a:p>
            <a:pPr marL="0" indent="0">
              <a:buNone/>
            </a:pPr>
            <a:r>
              <a:rPr lang="en-US" b="1" dirty="0"/>
              <a:t>	Carol </a:t>
            </a:r>
            <a:r>
              <a:rPr lang="en-US" b="1" dirty="0" err="1"/>
              <a:t>DiPirro</a:t>
            </a:r>
            <a:r>
              <a:rPr lang="en-US" b="1" dirty="0"/>
              <a:t> (Citizens for Clean Water in Merrimack – Merrimack, NH)</a:t>
            </a:r>
          </a:p>
          <a:p>
            <a:pPr marL="0" indent="0">
              <a:buNone/>
            </a:pPr>
            <a:r>
              <a:rPr lang="en-US" b="1" dirty="0"/>
              <a:t> </a:t>
            </a:r>
          </a:p>
          <a:p>
            <a:pPr marL="0" indent="0">
              <a:buNone/>
            </a:pPr>
            <a:r>
              <a:rPr lang="en-US" b="1" dirty="0"/>
              <a:t>2:30-3:30 	</a:t>
            </a:r>
            <a:r>
              <a:rPr lang="en-US" b="1" i="1" dirty="0"/>
              <a:t>Local and investigative media coverage </a:t>
            </a:r>
            <a:endParaRPr lang="en-US" b="1" dirty="0"/>
          </a:p>
          <a:p>
            <a:pPr marL="0" indent="0">
              <a:buNone/>
            </a:pPr>
            <a:r>
              <a:rPr lang="en-US" b="1" i="1" dirty="0"/>
              <a:t>	– Chaired by Sunshine Menezes (Metcalf Institute for Marine and Environmental Reporting)</a:t>
            </a:r>
            <a:endParaRPr lang="en-US" b="1" dirty="0"/>
          </a:p>
          <a:p>
            <a:pPr marL="0" indent="0">
              <a:buNone/>
            </a:pPr>
            <a:r>
              <a:rPr lang="en-US" b="1" dirty="0"/>
              <a:t>	Sharon Lerner (</a:t>
            </a:r>
            <a:r>
              <a:rPr lang="en-US" b="1" i="1" dirty="0"/>
              <a:t>The Intercept</a:t>
            </a:r>
            <a:r>
              <a:rPr lang="en-US" b="1" dirty="0"/>
              <a:t>)</a:t>
            </a:r>
          </a:p>
          <a:p>
            <a:pPr marL="0" indent="0">
              <a:buNone/>
            </a:pPr>
            <a:r>
              <a:rPr lang="en-US" b="1" dirty="0"/>
              <a:t>	Callie Lyons (author of</a:t>
            </a:r>
            <a:r>
              <a:rPr lang="en-US" b="1" i="1" dirty="0"/>
              <a:t> Stain-Resistant, Nonstick, Waterproof, and Lethal: The Hidden 	Dangers of C8</a:t>
            </a:r>
            <a:r>
              <a:rPr lang="en-US" b="1" dirty="0"/>
              <a:t>)</a:t>
            </a:r>
          </a:p>
          <a:p>
            <a:pPr marL="0" indent="0">
              <a:buNone/>
            </a:pPr>
            <a:r>
              <a:rPr lang="en-US" b="1" dirty="0"/>
              <a:t>		Mariah Blake (author of forthcoming </a:t>
            </a:r>
            <a:r>
              <a:rPr lang="en-US" b="1" i="1" dirty="0"/>
              <a:t>Welcome to Parkersburg</a:t>
            </a:r>
            <a:r>
              <a:rPr lang="en-US" b="1" dirty="0"/>
              <a:t>)</a:t>
            </a:r>
          </a:p>
          <a:p>
            <a:pPr marL="0" indent="0">
              <a:buNone/>
            </a:pPr>
            <a:r>
              <a:rPr lang="en-US" b="1" dirty="0"/>
              <a:t>	Emily Corwin (New Hampshire Public Radio</a:t>
            </a:r>
          </a:p>
          <a:p>
            <a:pPr marL="0" indent="0">
              <a:buNone/>
            </a:pPr>
            <a:r>
              <a:rPr lang="en-US" b="1" dirty="0"/>
              <a:t> </a:t>
            </a:r>
          </a:p>
          <a:p>
            <a:pPr marL="0" indent="0">
              <a:buNone/>
            </a:pPr>
            <a:r>
              <a:rPr lang="en-US" b="1" dirty="0"/>
              <a:t>3:30-3:45 	</a:t>
            </a:r>
            <a:r>
              <a:rPr lang="en-US" b="1" i="1" dirty="0"/>
              <a:t>Break</a:t>
            </a:r>
            <a:endParaRPr lang="en-US" b="1" dirty="0"/>
          </a:p>
          <a:p>
            <a:pPr marL="0" indent="0">
              <a:buNone/>
            </a:pPr>
            <a:r>
              <a:rPr lang="en-US" b="1" dirty="0"/>
              <a:t> </a:t>
            </a:r>
          </a:p>
        </p:txBody>
      </p:sp>
    </p:spTree>
    <p:extLst>
      <p:ext uri="{BB962C8B-B14F-4D97-AF65-F5344CB8AC3E}">
        <p14:creationId xmlns:p14="http://schemas.microsoft.com/office/powerpoint/2010/main" val="9492780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13" y="188686"/>
            <a:ext cx="8752115" cy="6473371"/>
          </a:xfrm>
        </p:spPr>
        <p:txBody>
          <a:bodyPr>
            <a:normAutofit fontScale="32500" lnSpcReduction="20000"/>
          </a:bodyPr>
          <a:lstStyle/>
          <a:p>
            <a:pPr marL="0" indent="0">
              <a:buNone/>
            </a:pPr>
            <a:r>
              <a:rPr lang="en-US" b="1" u="sng" dirty="0"/>
              <a:t>Day </a:t>
            </a:r>
            <a:r>
              <a:rPr lang="en-US" b="1" u="sng" dirty="0" smtClean="0"/>
              <a:t>2 (continued)</a:t>
            </a:r>
          </a:p>
          <a:p>
            <a:pPr marL="0" indent="0">
              <a:buNone/>
            </a:pPr>
            <a:endParaRPr lang="en-US" b="1" u="sng" dirty="0"/>
          </a:p>
          <a:p>
            <a:pPr marL="0" indent="0">
              <a:buNone/>
            </a:pPr>
            <a:endParaRPr lang="en-US" b="1" u="sng" dirty="0" smtClean="0"/>
          </a:p>
          <a:p>
            <a:pPr marL="0" indent="0">
              <a:buNone/>
            </a:pPr>
            <a:r>
              <a:rPr lang="en-US" b="1" dirty="0"/>
              <a:t>3:45-5:00 	</a:t>
            </a:r>
            <a:r>
              <a:rPr lang="en-US" b="1" i="1" dirty="0"/>
              <a:t>Small Group Workshops </a:t>
            </a:r>
            <a:endParaRPr lang="en-US" b="1" dirty="0"/>
          </a:p>
          <a:p>
            <a:pPr marL="0" indent="0">
              <a:buNone/>
            </a:pPr>
            <a:endParaRPr lang="en-US" b="1" u="sng" dirty="0" smtClean="0"/>
          </a:p>
          <a:p>
            <a:pPr marL="0" indent="0">
              <a:buNone/>
            </a:pPr>
            <a:r>
              <a:rPr lang="en-US" b="1" dirty="0"/>
              <a:t>1) Is a Health Study Right for My Community?</a:t>
            </a:r>
          </a:p>
          <a:p>
            <a:pPr marL="0" indent="0">
              <a:buNone/>
            </a:pPr>
            <a:r>
              <a:rPr lang="en-US" b="1" dirty="0"/>
              <a:t>	Dick Clapp (University of Massachusetts-Lowell)</a:t>
            </a:r>
          </a:p>
          <a:p>
            <a:pPr marL="0" indent="0">
              <a:buNone/>
            </a:pPr>
            <a:r>
              <a:rPr lang="en-US" b="1" dirty="0"/>
              <a:t>	Greg Howard </a:t>
            </a:r>
          </a:p>
          <a:p>
            <a:pPr marL="0" indent="0">
              <a:buNone/>
            </a:pPr>
            <a:r>
              <a:rPr lang="en-US" b="1" dirty="0"/>
              <a:t>	Courtney Carignan (Harvard T.H. Chan School of Public Health)</a:t>
            </a:r>
          </a:p>
          <a:p>
            <a:pPr marL="0" indent="0">
              <a:buNone/>
            </a:pPr>
            <a:r>
              <a:rPr lang="en-US" b="1" dirty="0"/>
              <a:t> </a:t>
            </a:r>
          </a:p>
          <a:p>
            <a:pPr marL="0" indent="0">
              <a:buNone/>
            </a:pPr>
            <a:r>
              <a:rPr lang="en-US" b="1" dirty="0"/>
              <a:t>2) Legal Considerations for Impacted Communities</a:t>
            </a:r>
          </a:p>
          <a:p>
            <a:pPr marL="0" indent="0">
              <a:buNone/>
            </a:pPr>
            <a:r>
              <a:rPr lang="en-US" b="1" dirty="0"/>
              <a:t>	Ken </a:t>
            </a:r>
            <a:r>
              <a:rPr lang="en-US" b="1" dirty="0" err="1"/>
              <a:t>Rumelt</a:t>
            </a:r>
            <a:r>
              <a:rPr lang="en-US" b="1" dirty="0"/>
              <a:t> (Vermont Law School Environmental and Natural Resources Law Clinic) Kevin Hannon (class action lawyer on PFAS in Merrimack NH)</a:t>
            </a:r>
          </a:p>
          <a:p>
            <a:pPr marL="0" indent="0">
              <a:buNone/>
            </a:pPr>
            <a:r>
              <a:rPr lang="en-US" b="1" dirty="0"/>
              <a:t> </a:t>
            </a:r>
          </a:p>
          <a:p>
            <a:pPr marL="0" indent="0">
              <a:buNone/>
            </a:pPr>
            <a:r>
              <a:rPr lang="en-US" b="1" dirty="0"/>
              <a:t>3) How to Build Positive Relationships with Legislators</a:t>
            </a:r>
          </a:p>
          <a:p>
            <a:pPr marL="0" indent="0">
              <a:buNone/>
            </a:pPr>
            <a:r>
              <a:rPr lang="en-US" b="1" dirty="0"/>
              <a:t>	Rep. </a:t>
            </a:r>
            <a:r>
              <a:rPr lang="en-US" b="1" dirty="0" err="1"/>
              <a:t>Mindi</a:t>
            </a:r>
            <a:r>
              <a:rPr lang="en-US" b="1" dirty="0"/>
              <a:t> </a:t>
            </a:r>
            <a:r>
              <a:rPr lang="en-US" b="1" dirty="0" err="1"/>
              <a:t>Messmer</a:t>
            </a:r>
            <a:r>
              <a:rPr lang="en-US" b="1" dirty="0"/>
              <a:t> (New Hampshire State Representative District 24)</a:t>
            </a:r>
          </a:p>
          <a:p>
            <a:pPr marL="0" indent="0">
              <a:buNone/>
            </a:pPr>
            <a:r>
              <a:rPr lang="en-US" b="1" dirty="0"/>
              <a:t>	Senator  Brian </a:t>
            </a:r>
            <a:r>
              <a:rPr lang="en-US" b="1" dirty="0" err="1"/>
              <a:t>Campio</a:t>
            </a:r>
            <a:r>
              <a:rPr lang="en-US" b="1" dirty="0"/>
              <a:t> (Vermont General Assembly – Bennington County)</a:t>
            </a:r>
          </a:p>
          <a:p>
            <a:pPr marL="0" indent="0">
              <a:buNone/>
            </a:pPr>
            <a:r>
              <a:rPr lang="en-US" b="1" dirty="0"/>
              <a:t>	Bill </a:t>
            </a:r>
            <a:r>
              <a:rPr lang="en-US" b="1" dirty="0" err="1"/>
              <a:t>Couzens</a:t>
            </a:r>
            <a:r>
              <a:rPr lang="en-US" b="1" dirty="0"/>
              <a:t> (Less Cancer)</a:t>
            </a:r>
          </a:p>
          <a:p>
            <a:pPr marL="0" indent="0">
              <a:buNone/>
            </a:pPr>
            <a:r>
              <a:rPr lang="en-US" b="1" dirty="0"/>
              <a:t>	Alyssa </a:t>
            </a:r>
            <a:r>
              <a:rPr lang="en-US" b="1" dirty="0" err="1"/>
              <a:t>Schuren</a:t>
            </a:r>
            <a:r>
              <a:rPr lang="en-US" b="1" dirty="0"/>
              <a:t> (formerly Vermont Department of Environmental Conservation)</a:t>
            </a:r>
          </a:p>
          <a:p>
            <a:pPr marL="0" indent="0">
              <a:buNone/>
            </a:pPr>
            <a:r>
              <a:rPr lang="en-US" b="1" dirty="0"/>
              <a:t> </a:t>
            </a:r>
          </a:p>
          <a:p>
            <a:pPr marL="0" indent="0">
              <a:buNone/>
            </a:pPr>
            <a:r>
              <a:rPr lang="en-US" b="1" dirty="0"/>
              <a:t>4) Beyond Water: Retailer and Manufacturer Action on PFASs in Consumer Products </a:t>
            </a:r>
          </a:p>
          <a:p>
            <a:pPr marL="0" indent="0">
              <a:buNone/>
            </a:pPr>
            <a:r>
              <a:rPr lang="en-US" b="1" dirty="0"/>
              <a:t>Laurel </a:t>
            </a:r>
            <a:r>
              <a:rPr lang="en-US" b="1" dirty="0" err="1"/>
              <a:t>Schaider</a:t>
            </a:r>
            <a:r>
              <a:rPr lang="en-US" b="1" dirty="0"/>
              <a:t> (Silent Spring Institute)</a:t>
            </a:r>
          </a:p>
          <a:p>
            <a:pPr marL="0" indent="0">
              <a:buNone/>
            </a:pPr>
            <a:r>
              <a:rPr lang="en-US" b="1" dirty="0"/>
              <a:t> </a:t>
            </a:r>
          </a:p>
          <a:p>
            <a:pPr marL="0" indent="0">
              <a:buNone/>
            </a:pPr>
            <a:r>
              <a:rPr lang="en-US" b="1" dirty="0"/>
              <a:t>5) Effective Strategies for Engaging with Media </a:t>
            </a:r>
          </a:p>
          <a:p>
            <a:pPr marL="0" indent="0">
              <a:buNone/>
            </a:pPr>
            <a:r>
              <a:rPr lang="en-US" b="1" dirty="0"/>
              <a:t>     Kyle </a:t>
            </a:r>
            <a:r>
              <a:rPr lang="en-US" b="1" dirty="0" err="1"/>
              <a:t>Bagenstose</a:t>
            </a:r>
            <a:r>
              <a:rPr lang="en-US" b="1" dirty="0"/>
              <a:t> and Jenny Wagner (Bucks County Courier Times)</a:t>
            </a:r>
          </a:p>
          <a:p>
            <a:pPr marL="0" indent="0">
              <a:buNone/>
            </a:pPr>
            <a:r>
              <a:rPr lang="en-US" b="1" dirty="0"/>
              <a:t> </a:t>
            </a:r>
          </a:p>
          <a:p>
            <a:pPr marL="0" indent="0">
              <a:buNone/>
            </a:pPr>
            <a:endParaRPr lang="en-US" b="1" dirty="0"/>
          </a:p>
          <a:p>
            <a:pPr marL="0" indent="0">
              <a:buNone/>
            </a:pPr>
            <a:r>
              <a:rPr lang="en-US" b="1" dirty="0" smtClean="0"/>
              <a:t>6</a:t>
            </a:r>
            <a:r>
              <a:rPr lang="en-US" b="1" dirty="0"/>
              <a:t>) How Health Professionals Can Help Affected Communities </a:t>
            </a:r>
          </a:p>
          <a:p>
            <a:pPr marL="0" indent="0">
              <a:buNone/>
            </a:pPr>
            <a:r>
              <a:rPr lang="en-US" b="1" dirty="0"/>
              <a:t>		Alan </a:t>
            </a:r>
            <a:r>
              <a:rPr lang="en-US" b="1" dirty="0" err="1"/>
              <a:t>Ducatman</a:t>
            </a:r>
            <a:r>
              <a:rPr lang="en-US" b="1" dirty="0"/>
              <a:t> (West Virginia University)</a:t>
            </a:r>
          </a:p>
          <a:p>
            <a:pPr marL="0" indent="0">
              <a:buNone/>
            </a:pPr>
            <a:r>
              <a:rPr lang="en-US" b="1" dirty="0"/>
              <a:t>Lili </a:t>
            </a:r>
            <a:r>
              <a:rPr lang="en-US" b="1" dirty="0" err="1"/>
              <a:t>Wierbonics</a:t>
            </a:r>
            <a:r>
              <a:rPr lang="en-US" b="1" dirty="0"/>
              <a:t> (Pediatric Associates – Portsmouth, NH</a:t>
            </a:r>
            <a:r>
              <a:rPr lang="en-US" b="1" dirty="0" smtClean="0"/>
              <a:t>)</a:t>
            </a:r>
          </a:p>
          <a:p>
            <a:pPr marL="0" indent="0">
              <a:buNone/>
            </a:pPr>
            <a:endParaRPr lang="en-US" b="1" dirty="0"/>
          </a:p>
          <a:p>
            <a:pPr marL="0" indent="0">
              <a:buNone/>
            </a:pPr>
            <a:r>
              <a:rPr lang="en-US" b="1" dirty="0"/>
              <a:t> </a:t>
            </a:r>
          </a:p>
          <a:p>
            <a:pPr marL="0" indent="0">
              <a:buNone/>
            </a:pPr>
            <a:r>
              <a:rPr lang="en-US" b="1" dirty="0"/>
              <a:t>5:00-5:30  	</a:t>
            </a:r>
            <a:r>
              <a:rPr lang="en-US" b="1" i="1" dirty="0"/>
              <a:t>Closing comments and future directions</a:t>
            </a:r>
            <a:endParaRPr lang="en-US" b="1" dirty="0"/>
          </a:p>
          <a:p>
            <a:pPr marL="0" indent="0">
              <a:buNone/>
            </a:pPr>
            <a:r>
              <a:rPr lang="en-US" b="1" dirty="0"/>
              <a:t>	Alissa </a:t>
            </a:r>
            <a:r>
              <a:rPr lang="en-US" b="1" dirty="0" err="1"/>
              <a:t>Cordner</a:t>
            </a:r>
            <a:r>
              <a:rPr lang="en-US" b="1" dirty="0"/>
              <a:t> (Whitman College)</a:t>
            </a:r>
          </a:p>
          <a:p>
            <a:pPr marL="0" indent="0">
              <a:buNone/>
            </a:pPr>
            <a:r>
              <a:rPr lang="en-US" b="1" dirty="0"/>
              <a:t>	Andrea </a:t>
            </a:r>
            <a:r>
              <a:rPr lang="en-US" b="1" dirty="0" err="1"/>
              <a:t>Amico</a:t>
            </a:r>
            <a:r>
              <a:rPr lang="en-US" b="1" dirty="0"/>
              <a:t> (Testing for Pease)</a:t>
            </a:r>
          </a:p>
          <a:p>
            <a:pPr marL="0" indent="0">
              <a:buNone/>
            </a:pPr>
            <a:r>
              <a:rPr lang="en-US" b="1" dirty="0"/>
              <a:t>	Shaina Kasper (Toxics Action Center)</a:t>
            </a:r>
          </a:p>
          <a:p>
            <a:endParaRPr lang="en-US" b="1" dirty="0"/>
          </a:p>
          <a:p>
            <a:endParaRPr lang="en-US" b="1" dirty="0"/>
          </a:p>
        </p:txBody>
      </p:sp>
    </p:spTree>
    <p:extLst>
      <p:ext uri="{BB962C8B-B14F-4D97-AF65-F5344CB8AC3E}">
        <p14:creationId xmlns:p14="http://schemas.microsoft.com/office/powerpoint/2010/main" val="20414462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88" y="274638"/>
            <a:ext cx="8023412" cy="747338"/>
          </a:xfrm>
        </p:spPr>
        <p:txBody>
          <a:bodyPr>
            <a:normAutofit fontScale="90000"/>
          </a:bodyPr>
          <a:lstStyle/>
          <a:p>
            <a:r>
              <a:rPr lang="en-US" dirty="0" smtClean="0"/>
              <a:t>Publications and works in progress</a:t>
            </a:r>
            <a:endParaRPr lang="en-US" dirty="0"/>
          </a:p>
        </p:txBody>
      </p:sp>
      <p:sp>
        <p:nvSpPr>
          <p:cNvPr id="3" name="Content Placeholder 2"/>
          <p:cNvSpPr>
            <a:spLocks noGrp="1"/>
          </p:cNvSpPr>
          <p:nvPr>
            <p:ph idx="1"/>
          </p:nvPr>
        </p:nvSpPr>
        <p:spPr>
          <a:xfrm>
            <a:off x="304801" y="1021976"/>
            <a:ext cx="8381999" cy="5593977"/>
          </a:xfrm>
        </p:spPr>
        <p:txBody>
          <a:bodyPr>
            <a:normAutofit lnSpcReduction="10000"/>
          </a:bodyPr>
          <a:lstStyle/>
          <a:p>
            <a:r>
              <a:rPr lang="en-US" sz="1800" b="1" dirty="0" smtClean="0"/>
              <a:t>Alissa </a:t>
            </a:r>
            <a:r>
              <a:rPr lang="en-US" sz="1800" b="1" dirty="0" err="1" smtClean="0"/>
              <a:t>Cordner</a:t>
            </a:r>
            <a:r>
              <a:rPr lang="en-US" sz="1800" b="1" dirty="0" smtClean="0"/>
              <a:t>, </a:t>
            </a:r>
            <a:r>
              <a:rPr lang="en-US" sz="1800" b="1" dirty="0"/>
              <a:t>Lauren Richter, Phil Brown. 2016. </a:t>
            </a:r>
            <a:r>
              <a:rPr lang="en-US" sz="1800" b="1" dirty="0" smtClean="0"/>
              <a:t>“Can </a:t>
            </a:r>
            <a:r>
              <a:rPr lang="en-US" sz="1800" b="1" dirty="0"/>
              <a:t>Chemical-class Approaches Replace Chemical-by-Chemical Strategies? Lessons from Recent FDA Regulatory Action on </a:t>
            </a:r>
            <a:r>
              <a:rPr lang="en-US" sz="1800" b="1" dirty="0" err="1"/>
              <a:t>Perfluorinated</a:t>
            </a:r>
            <a:r>
              <a:rPr lang="en-US" sz="1800" b="1" dirty="0"/>
              <a:t> Compounds</a:t>
            </a:r>
            <a:r>
              <a:rPr lang="en-US" sz="1800" b="1" dirty="0" smtClean="0"/>
              <a:t>.” </a:t>
            </a:r>
            <a:r>
              <a:rPr lang="en-US" sz="1800" b="1" i="1" dirty="0"/>
              <a:t>Environmental Science &amp; </a:t>
            </a:r>
            <a:r>
              <a:rPr lang="en-US" sz="1800" b="1" i="1" dirty="0" smtClean="0"/>
              <a:t>Technology</a:t>
            </a:r>
            <a:r>
              <a:rPr lang="en-US" sz="1800" b="1" dirty="0"/>
              <a:t> </a:t>
            </a:r>
            <a:r>
              <a:rPr lang="en-US" sz="1800" b="1" dirty="0" smtClean="0"/>
              <a:t>50(23</a:t>
            </a:r>
            <a:r>
              <a:rPr lang="en-US" sz="1800" b="1" dirty="0"/>
              <a:t>): 12584-12591. </a:t>
            </a:r>
            <a:endParaRPr lang="en-US" sz="1800" b="1" dirty="0" smtClean="0"/>
          </a:p>
          <a:p>
            <a:endParaRPr lang="en-US" sz="1000" b="1" dirty="0" smtClean="0"/>
          </a:p>
          <a:p>
            <a:r>
              <a:rPr lang="en-US" sz="1800" b="1" dirty="0"/>
              <a:t>Matthew Judge, Phil Brown, Julia Brody, Ruthann </a:t>
            </a:r>
            <a:r>
              <a:rPr lang="en-US" sz="1800" b="1" dirty="0" err="1"/>
              <a:t>Rudel</a:t>
            </a:r>
            <a:r>
              <a:rPr lang="en-US" sz="1800" b="1" dirty="0"/>
              <a:t>, and Serena Ryan, “The Exposure Experience: Participant Responses to a Biomonitoring Study of </a:t>
            </a:r>
            <a:r>
              <a:rPr lang="en-US" sz="1800" b="1" dirty="0" err="1"/>
              <a:t>Perfluorooctanoic</a:t>
            </a:r>
            <a:r>
              <a:rPr lang="en-US" sz="1800" b="1" dirty="0"/>
              <a:t> Acid (PFOA).” </a:t>
            </a:r>
            <a:r>
              <a:rPr lang="it-IT" sz="1800" b="1" i="1" dirty="0"/>
              <a:t>Journal of </a:t>
            </a:r>
            <a:r>
              <a:rPr lang="it-IT" sz="1800" b="1" i="1" dirty="0" err="1"/>
              <a:t>Health</a:t>
            </a:r>
            <a:r>
              <a:rPr lang="it-IT" sz="1800" b="1" i="1" dirty="0"/>
              <a:t> and Social </a:t>
            </a:r>
            <a:r>
              <a:rPr lang="it-IT" sz="1800" b="1" i="1" dirty="0" err="1"/>
              <a:t>Behavior</a:t>
            </a:r>
            <a:r>
              <a:rPr lang="it-IT" sz="1800" b="1" i="1" dirty="0"/>
              <a:t>.</a:t>
            </a:r>
            <a:r>
              <a:rPr lang="it-IT" sz="1800" b="1" dirty="0"/>
              <a:t>  </a:t>
            </a:r>
            <a:r>
              <a:rPr lang="en-US" sz="1800" b="1" dirty="0"/>
              <a:t>2016 57: </a:t>
            </a:r>
            <a:r>
              <a:rPr lang="en-US" sz="1800" b="1" dirty="0" smtClean="0"/>
              <a:t>333-350</a:t>
            </a:r>
          </a:p>
          <a:p>
            <a:endParaRPr lang="en-US" sz="1800" b="1" dirty="0" smtClean="0"/>
          </a:p>
          <a:p>
            <a:pPr marL="0" indent="0">
              <a:buNone/>
            </a:pPr>
            <a:r>
              <a:rPr lang="en-US" sz="1800" b="1" i="1" dirty="0" smtClean="0"/>
              <a:t>In progress</a:t>
            </a:r>
          </a:p>
          <a:p>
            <a:r>
              <a:rPr lang="en-US" sz="1800" b="1" dirty="0" smtClean="0"/>
              <a:t>The </a:t>
            </a:r>
            <a:r>
              <a:rPr lang="en-US" sz="1800" b="1" dirty="0"/>
              <a:t>Sticky Science of Non-Stick Chemicals: Forty Years of Research and (In)Action on Fluorinated Compounds</a:t>
            </a:r>
            <a:r>
              <a:rPr lang="en-US" sz="1800" b="1" dirty="0"/>
              <a:t> </a:t>
            </a:r>
            <a:endParaRPr lang="en-US" sz="1800" b="1" dirty="0" smtClean="0"/>
          </a:p>
          <a:p>
            <a:r>
              <a:rPr lang="en-US" sz="1800" b="1" dirty="0"/>
              <a:t>Risky Business? Manufacturer, Retailer, and Consumer Campaigns to Reduce Emerging Chemical Exposure</a:t>
            </a:r>
            <a:r>
              <a:rPr lang="en-US" sz="1800" b="1" dirty="0"/>
              <a:t> </a:t>
            </a:r>
            <a:endParaRPr lang="en-US" sz="1800" b="1" dirty="0" smtClean="0"/>
          </a:p>
          <a:p>
            <a:r>
              <a:rPr lang="en-US" sz="1800" b="1" dirty="0"/>
              <a:t>From Community to Courtroom: Litigation and Environmental Justice in the Case of PFAS Contamination</a:t>
            </a:r>
            <a:r>
              <a:rPr lang="en-US" sz="1800" b="1" dirty="0"/>
              <a:t> </a:t>
            </a:r>
            <a:endParaRPr lang="en-US" sz="1800" b="1" dirty="0" smtClean="0"/>
          </a:p>
          <a:p>
            <a:r>
              <a:rPr lang="en-US" sz="1800" b="1" dirty="0" smtClean="0"/>
              <a:t>PFASs </a:t>
            </a:r>
            <a:r>
              <a:rPr lang="en-US" sz="1800" b="1" dirty="0"/>
              <a:t>Past and Present: PFASs as Re-Emerging Contaminants</a:t>
            </a:r>
            <a:r>
              <a:rPr lang="en-US" sz="1800" b="1" dirty="0"/>
              <a:t> </a:t>
            </a:r>
            <a:endParaRPr lang="en-US" sz="1800" b="1" dirty="0" smtClean="0"/>
          </a:p>
          <a:p>
            <a:r>
              <a:rPr lang="en-US" sz="1800" b="1" dirty="0"/>
              <a:t>Strategic Science </a:t>
            </a:r>
            <a:r>
              <a:rPr lang="en-US" sz="1800" b="1" dirty="0" smtClean="0"/>
              <a:t>Production</a:t>
            </a:r>
          </a:p>
          <a:p>
            <a:r>
              <a:rPr lang="en-US" sz="1800" b="1" dirty="0"/>
              <a:t>PFAS </a:t>
            </a:r>
            <a:r>
              <a:rPr lang="en-US" sz="1800" b="1" dirty="0" smtClean="0"/>
              <a:t>Research </a:t>
            </a:r>
            <a:r>
              <a:rPr lang="en-US" sz="1800" b="1" dirty="0"/>
              <a:t>and </a:t>
            </a:r>
            <a:r>
              <a:rPr lang="en-US" sz="1800" b="1" dirty="0" smtClean="0"/>
              <a:t>Potential </a:t>
            </a:r>
            <a:r>
              <a:rPr lang="en-US" sz="1800" b="1" dirty="0"/>
              <a:t>F</a:t>
            </a:r>
            <a:r>
              <a:rPr lang="en-US" sz="1800" b="1" dirty="0" smtClean="0"/>
              <a:t>unding Effects </a:t>
            </a:r>
            <a:endParaRPr lang="en-US" sz="1800" b="1" dirty="0"/>
          </a:p>
          <a:p>
            <a:endParaRPr lang="en-US" sz="1600" i="1" dirty="0"/>
          </a:p>
          <a:p>
            <a:endParaRPr lang="en-US" sz="1600" dirty="0"/>
          </a:p>
        </p:txBody>
      </p:sp>
    </p:spTree>
    <p:extLst>
      <p:ext uri="{BB962C8B-B14F-4D97-AF65-F5344CB8AC3E}">
        <p14:creationId xmlns:p14="http://schemas.microsoft.com/office/powerpoint/2010/main" val="2036769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313"/>
            <a:ext cx="8027581" cy="407538"/>
          </a:xfrm>
        </p:spPr>
        <p:txBody>
          <a:bodyPr>
            <a:normAutofit fontScale="90000"/>
          </a:bodyPr>
          <a:lstStyle/>
          <a:p>
            <a:r>
              <a:rPr lang="en-US" dirty="0" smtClean="0"/>
              <a:t>Visit our website:  PFASPROJECT.COM</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942" y="682177"/>
            <a:ext cx="5762846" cy="5561630"/>
          </a:xfrm>
        </p:spPr>
      </p:pic>
      <p:sp>
        <p:nvSpPr>
          <p:cNvPr id="6" name="TextBox 5"/>
          <p:cNvSpPr txBox="1"/>
          <p:nvPr/>
        </p:nvSpPr>
        <p:spPr>
          <a:xfrm>
            <a:off x="457200" y="6379535"/>
            <a:ext cx="8027581" cy="461665"/>
          </a:xfrm>
          <a:prstGeom prst="rect">
            <a:avLst/>
          </a:prstGeom>
          <a:noFill/>
        </p:spPr>
        <p:txBody>
          <a:bodyPr wrap="square" rtlCol="0">
            <a:spAutoFit/>
          </a:bodyPr>
          <a:lstStyle/>
          <a:p>
            <a:pPr algn="ctr"/>
            <a:r>
              <a:rPr lang="en-US" sz="2400" b="1" dirty="0" smtClean="0"/>
              <a:t>Includes Contamination Site Tracker</a:t>
            </a:r>
            <a:endParaRPr lang="en-US" sz="2400" b="1" dirty="0"/>
          </a:p>
        </p:txBody>
      </p:sp>
    </p:spTree>
    <p:extLst>
      <p:ext uri="{BB962C8B-B14F-4D97-AF65-F5344CB8AC3E}">
        <p14:creationId xmlns:p14="http://schemas.microsoft.com/office/powerpoint/2010/main" val="19772532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descr="DSCN2904"/>
          <p:cNvPicPr>
            <a:picLocks noChangeAspect="1" noChangeArrowheads="1"/>
          </p:cNvPicPr>
          <p:nvPr/>
        </p:nvPicPr>
        <p:blipFill>
          <a:blip r:embed="rId2"/>
          <a:srcRect b="15657"/>
          <a:stretch>
            <a:fillRect/>
          </a:stretch>
        </p:blipFill>
        <p:spPr bwMode="auto">
          <a:xfrm>
            <a:off x="144920" y="262709"/>
            <a:ext cx="8906720" cy="5365389"/>
          </a:xfrm>
          <a:prstGeom prst="rect">
            <a:avLst/>
          </a:prstGeom>
          <a:noFill/>
          <a:ln w="9525">
            <a:noFill/>
            <a:miter lim="800000"/>
            <a:headEnd/>
            <a:tailEnd/>
          </a:ln>
        </p:spPr>
      </p:pic>
      <p:sp>
        <p:nvSpPr>
          <p:cNvPr id="3" name="Rectangle 2"/>
          <p:cNvSpPr/>
          <p:nvPr/>
        </p:nvSpPr>
        <p:spPr>
          <a:xfrm>
            <a:off x="306011" y="5737313"/>
            <a:ext cx="8380789" cy="523220"/>
          </a:xfrm>
          <a:prstGeom prst="rect">
            <a:avLst/>
          </a:prstGeom>
        </p:spPr>
        <p:txBody>
          <a:bodyPr wrap="square">
            <a:spAutoFit/>
          </a:bodyPr>
          <a:lstStyle/>
          <a:p>
            <a:r>
              <a:rPr lang="en-US" sz="2800" b="1" dirty="0"/>
              <a:t>http://</a:t>
            </a:r>
            <a:r>
              <a:rPr lang="en-US" sz="2800" b="1" dirty="0" err="1" smtClean="0"/>
              <a:t>www.northeastern.edu</a:t>
            </a:r>
            <a:r>
              <a:rPr lang="en-US" sz="2800" b="1" dirty="0" smtClean="0"/>
              <a:t>/</a:t>
            </a:r>
            <a:r>
              <a:rPr lang="en-US" sz="2800" b="1" dirty="0" err="1" smtClean="0"/>
              <a:t>environmentalhealth</a:t>
            </a:r>
            <a:r>
              <a:rPr lang="en-US" sz="2800" b="1" dirty="0"/>
              <a:t>/</a:t>
            </a:r>
          </a:p>
        </p:txBody>
      </p:sp>
    </p:spTree>
    <p:extLst>
      <p:ext uri="{BB962C8B-B14F-4D97-AF65-F5344CB8AC3E}">
        <p14:creationId xmlns:p14="http://schemas.microsoft.com/office/powerpoint/2010/main" val="2420766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1162" y="1687354"/>
            <a:ext cx="8108135" cy="5170646"/>
          </a:xfrm>
          <a:prstGeom prst="rect">
            <a:avLst/>
          </a:prstGeom>
          <a:noFill/>
        </p:spPr>
        <p:txBody>
          <a:bodyPr wrap="square" rtlCol="0">
            <a:spAutoFit/>
          </a:bodyPr>
          <a:lstStyle/>
          <a:p>
            <a:pPr marL="342900" indent="-342900">
              <a:buAutoNum type="arabicPeriod"/>
            </a:pPr>
            <a:r>
              <a:rPr lang="en-US" sz="2800" b="1" dirty="0">
                <a:solidFill>
                  <a:schemeClr val="accent3">
                    <a:lumMod val="75000"/>
                  </a:schemeClr>
                </a:solidFill>
                <a:latin typeface="+mj-lt"/>
              </a:rPr>
              <a:t>Highly fluorinated chemicals (PFAS)</a:t>
            </a:r>
          </a:p>
          <a:p>
            <a:pPr marL="342900" indent="-342900">
              <a:buAutoNum type="arabicPeriod"/>
            </a:pPr>
            <a:endParaRPr lang="en-US" sz="3000" dirty="0">
              <a:latin typeface="+mj-lt"/>
            </a:endParaRPr>
          </a:p>
          <a:p>
            <a:pPr marL="342900" indent="-342900">
              <a:buAutoNum type="arabicPeriod"/>
            </a:pPr>
            <a:r>
              <a:rPr lang="en-US" sz="2600" dirty="0">
                <a:latin typeface="+mj-lt"/>
              </a:rPr>
              <a:t>Chlorinated antimicrobials</a:t>
            </a:r>
          </a:p>
          <a:p>
            <a:pPr marL="342900" indent="-342900">
              <a:buAutoNum type="arabicPeriod"/>
            </a:pPr>
            <a:endParaRPr lang="en-US" sz="2600" dirty="0">
              <a:latin typeface="+mj-lt"/>
            </a:endParaRPr>
          </a:p>
          <a:p>
            <a:pPr marL="342900" indent="-342900">
              <a:buAutoNum type="arabicPeriod"/>
            </a:pPr>
            <a:r>
              <a:rPr lang="en-US" sz="2600" dirty="0">
                <a:latin typeface="+mj-lt"/>
              </a:rPr>
              <a:t>Flame retardants</a:t>
            </a:r>
          </a:p>
          <a:p>
            <a:pPr marL="342900" indent="-342900">
              <a:buAutoNum type="arabicPeriod"/>
            </a:pPr>
            <a:endParaRPr lang="en-US" sz="2600" dirty="0">
              <a:latin typeface="+mj-lt"/>
            </a:endParaRPr>
          </a:p>
          <a:p>
            <a:pPr marL="342900" indent="-342900">
              <a:buAutoNum type="arabicPeriod"/>
            </a:pPr>
            <a:r>
              <a:rPr lang="en-US" sz="2600" dirty="0">
                <a:latin typeface="+mj-lt"/>
              </a:rPr>
              <a:t>Bisphenols and phthalates</a:t>
            </a:r>
          </a:p>
          <a:p>
            <a:pPr marL="342900" indent="-342900">
              <a:buAutoNum type="arabicPeriod"/>
            </a:pPr>
            <a:endParaRPr lang="en-US" sz="2600" dirty="0">
              <a:latin typeface="+mj-lt"/>
            </a:endParaRPr>
          </a:p>
          <a:p>
            <a:pPr marL="342900" indent="-342900">
              <a:buAutoNum type="arabicPeriod"/>
            </a:pPr>
            <a:r>
              <a:rPr lang="en-US" sz="2600" dirty="0">
                <a:latin typeface="+mj-lt"/>
              </a:rPr>
              <a:t>Organic solvents</a:t>
            </a:r>
          </a:p>
          <a:p>
            <a:pPr marL="342900" indent="-342900">
              <a:buAutoNum type="arabicPeriod"/>
            </a:pPr>
            <a:endParaRPr lang="en-US" sz="2600" dirty="0">
              <a:latin typeface="+mj-lt"/>
            </a:endParaRPr>
          </a:p>
          <a:p>
            <a:pPr marL="342900" indent="-342900">
              <a:buAutoNum type="arabicPeriod"/>
            </a:pPr>
            <a:r>
              <a:rPr lang="en-US" sz="2600" dirty="0">
                <a:latin typeface="+mj-lt"/>
              </a:rPr>
              <a:t>Certain Metals</a:t>
            </a:r>
          </a:p>
          <a:p>
            <a:endParaRPr lang="en-US" sz="3000" dirty="0">
              <a:latin typeface="+mj-lt"/>
            </a:endParaRPr>
          </a:p>
        </p:txBody>
      </p:sp>
      <p:sp>
        <p:nvSpPr>
          <p:cNvPr id="4" name="TextBox 3"/>
          <p:cNvSpPr txBox="1"/>
          <p:nvPr/>
        </p:nvSpPr>
        <p:spPr>
          <a:xfrm>
            <a:off x="346842" y="239982"/>
            <a:ext cx="8502868" cy="954107"/>
          </a:xfrm>
          <a:prstGeom prst="rect">
            <a:avLst/>
          </a:prstGeom>
          <a:noFill/>
        </p:spPr>
        <p:txBody>
          <a:bodyPr wrap="square" rtlCol="0">
            <a:spAutoFit/>
          </a:bodyPr>
          <a:lstStyle/>
          <a:p>
            <a:r>
              <a:rPr lang="en-US" sz="2800" b="1" dirty="0">
                <a:solidFill>
                  <a:schemeClr val="accent3">
                    <a:lumMod val="75000"/>
                  </a:schemeClr>
                </a:solidFill>
                <a:latin typeface="+mj-lt"/>
              </a:rPr>
              <a:t>PFASs</a:t>
            </a:r>
            <a:r>
              <a:rPr lang="en-US" sz="2800" dirty="0">
                <a:latin typeface="+mj-lt"/>
              </a:rPr>
              <a:t> are one of the Green Science Policy Institute’s Six </a:t>
            </a:r>
            <a:r>
              <a:rPr lang="en-US" sz="2800" dirty="0" smtClean="0">
                <a:latin typeface="+mj-lt"/>
              </a:rPr>
              <a:t>Classes of harmful chemicals </a:t>
            </a:r>
            <a:endParaRPr lang="en-US" sz="2800" dirty="0">
              <a:latin typeface="+mj-lt"/>
            </a:endParaRPr>
          </a:p>
        </p:txBody>
      </p:sp>
      <p:pic>
        <p:nvPicPr>
          <p:cNvPr id="5" name="Picture 4"/>
          <p:cNvPicPr>
            <a:picLocks noChangeAspect="1"/>
          </p:cNvPicPr>
          <p:nvPr/>
        </p:nvPicPr>
        <p:blipFill>
          <a:blip r:embed="rId3"/>
          <a:stretch>
            <a:fillRect/>
          </a:stretch>
        </p:blipFill>
        <p:spPr>
          <a:xfrm>
            <a:off x="6896354" y="6339941"/>
            <a:ext cx="2052393" cy="392369"/>
          </a:xfrm>
          <a:prstGeom prst="rect">
            <a:avLst/>
          </a:prstGeom>
        </p:spPr>
      </p:pic>
      <p:sp>
        <p:nvSpPr>
          <p:cNvPr id="6" name="TextBox 5"/>
          <p:cNvSpPr txBox="1"/>
          <p:nvPr/>
        </p:nvSpPr>
        <p:spPr>
          <a:xfrm>
            <a:off x="1439917" y="2166281"/>
            <a:ext cx="5914784" cy="430887"/>
          </a:xfrm>
          <a:prstGeom prst="rect">
            <a:avLst/>
          </a:prstGeom>
          <a:noFill/>
        </p:spPr>
        <p:txBody>
          <a:bodyPr wrap="square" rtlCol="0">
            <a:spAutoFit/>
          </a:bodyPr>
          <a:lstStyle/>
          <a:p>
            <a:r>
              <a:rPr lang="en-US" sz="2200" dirty="0">
                <a:solidFill>
                  <a:schemeClr val="bg1">
                    <a:lumMod val="50000"/>
                  </a:schemeClr>
                </a:solidFill>
                <a:latin typeface="+mj-lt"/>
              </a:rPr>
              <a:t>stain and water repellants</a:t>
            </a:r>
          </a:p>
        </p:txBody>
      </p:sp>
      <p:sp>
        <p:nvSpPr>
          <p:cNvPr id="7" name="TextBox 6"/>
          <p:cNvSpPr txBox="1"/>
          <p:nvPr/>
        </p:nvSpPr>
        <p:spPr>
          <a:xfrm>
            <a:off x="1439917" y="3076095"/>
            <a:ext cx="5914784" cy="369332"/>
          </a:xfrm>
          <a:prstGeom prst="rect">
            <a:avLst/>
          </a:prstGeom>
          <a:noFill/>
        </p:spPr>
        <p:txBody>
          <a:bodyPr wrap="square" rtlCol="0">
            <a:spAutoFit/>
          </a:bodyPr>
          <a:lstStyle/>
          <a:p>
            <a:r>
              <a:rPr lang="en-US" dirty="0">
                <a:solidFill>
                  <a:schemeClr val="bg1">
                    <a:lumMod val="50000"/>
                  </a:schemeClr>
                </a:solidFill>
                <a:latin typeface="+mj-lt"/>
              </a:rPr>
              <a:t>triclosan and triclocarban</a:t>
            </a:r>
          </a:p>
        </p:txBody>
      </p:sp>
      <p:sp>
        <p:nvSpPr>
          <p:cNvPr id="8" name="TextBox 7"/>
          <p:cNvSpPr txBox="1"/>
          <p:nvPr/>
        </p:nvSpPr>
        <p:spPr>
          <a:xfrm>
            <a:off x="1439917" y="3794062"/>
            <a:ext cx="5914784" cy="369332"/>
          </a:xfrm>
          <a:prstGeom prst="rect">
            <a:avLst/>
          </a:prstGeom>
          <a:noFill/>
        </p:spPr>
        <p:txBody>
          <a:bodyPr wrap="square" rtlCol="0">
            <a:spAutoFit/>
          </a:bodyPr>
          <a:lstStyle/>
          <a:p>
            <a:r>
              <a:rPr lang="en-US" dirty="0">
                <a:solidFill>
                  <a:schemeClr val="bg1">
                    <a:lumMod val="50000"/>
                  </a:schemeClr>
                </a:solidFill>
                <a:latin typeface="+mj-lt"/>
              </a:rPr>
              <a:t>brominated, chlorinated, phosphate</a:t>
            </a:r>
          </a:p>
        </p:txBody>
      </p:sp>
      <p:sp>
        <p:nvSpPr>
          <p:cNvPr id="9" name="TextBox 8"/>
          <p:cNvSpPr txBox="1"/>
          <p:nvPr/>
        </p:nvSpPr>
        <p:spPr>
          <a:xfrm>
            <a:off x="1439917" y="4642322"/>
            <a:ext cx="5914784" cy="369332"/>
          </a:xfrm>
          <a:prstGeom prst="rect">
            <a:avLst/>
          </a:prstGeom>
          <a:noFill/>
        </p:spPr>
        <p:txBody>
          <a:bodyPr wrap="square" rtlCol="0">
            <a:spAutoFit/>
          </a:bodyPr>
          <a:lstStyle/>
          <a:p>
            <a:r>
              <a:rPr lang="en-US" dirty="0">
                <a:solidFill>
                  <a:schemeClr val="bg1">
                    <a:lumMod val="50000"/>
                  </a:schemeClr>
                </a:solidFill>
                <a:latin typeface="+mj-lt"/>
              </a:rPr>
              <a:t>phthalates, BPA, BPS, etc.</a:t>
            </a:r>
          </a:p>
        </p:txBody>
      </p:sp>
      <p:sp>
        <p:nvSpPr>
          <p:cNvPr id="10" name="TextBox 9"/>
          <p:cNvSpPr txBox="1"/>
          <p:nvPr/>
        </p:nvSpPr>
        <p:spPr>
          <a:xfrm>
            <a:off x="1439917" y="5425435"/>
            <a:ext cx="5914784" cy="369332"/>
          </a:xfrm>
          <a:prstGeom prst="rect">
            <a:avLst/>
          </a:prstGeom>
          <a:noFill/>
        </p:spPr>
        <p:txBody>
          <a:bodyPr wrap="square" rtlCol="0">
            <a:spAutoFit/>
          </a:bodyPr>
          <a:lstStyle/>
          <a:p>
            <a:r>
              <a:rPr lang="en-US" dirty="0">
                <a:solidFill>
                  <a:schemeClr val="bg1">
                    <a:lumMod val="50000"/>
                  </a:schemeClr>
                </a:solidFill>
                <a:latin typeface="+mj-lt"/>
              </a:rPr>
              <a:t>Benzene, methylene chloride, xylene, etc.</a:t>
            </a:r>
          </a:p>
        </p:txBody>
      </p:sp>
      <p:sp>
        <p:nvSpPr>
          <p:cNvPr id="11" name="TextBox 10"/>
          <p:cNvSpPr txBox="1"/>
          <p:nvPr/>
        </p:nvSpPr>
        <p:spPr>
          <a:xfrm>
            <a:off x="1323131" y="6237746"/>
            <a:ext cx="5914784" cy="369332"/>
          </a:xfrm>
          <a:prstGeom prst="rect">
            <a:avLst/>
          </a:prstGeom>
          <a:noFill/>
        </p:spPr>
        <p:txBody>
          <a:bodyPr wrap="square" rtlCol="0">
            <a:spAutoFit/>
          </a:bodyPr>
          <a:lstStyle/>
          <a:p>
            <a:r>
              <a:rPr lang="en-US" dirty="0">
                <a:solidFill>
                  <a:schemeClr val="bg1">
                    <a:lumMod val="50000"/>
                  </a:schemeClr>
                </a:solidFill>
                <a:latin typeface="+mj-lt"/>
              </a:rPr>
              <a:t>lead, mercury, chromium, cadmium, arsenic, etc.</a:t>
            </a:r>
          </a:p>
        </p:txBody>
      </p:sp>
      <p:sp>
        <p:nvSpPr>
          <p:cNvPr id="12" name="TextBox 11"/>
          <p:cNvSpPr txBox="1"/>
          <p:nvPr/>
        </p:nvSpPr>
        <p:spPr>
          <a:xfrm>
            <a:off x="7839278" y="6058691"/>
            <a:ext cx="1304722" cy="307777"/>
          </a:xfrm>
          <a:prstGeom prst="rect">
            <a:avLst/>
          </a:prstGeom>
          <a:noFill/>
        </p:spPr>
        <p:txBody>
          <a:bodyPr wrap="square" rtlCol="0">
            <a:spAutoFit/>
          </a:bodyPr>
          <a:lstStyle/>
          <a:p>
            <a:r>
              <a:rPr lang="en-US" sz="1400" dirty="0">
                <a:solidFill>
                  <a:schemeClr val="bg1">
                    <a:lumMod val="50000"/>
                  </a:schemeClr>
                </a:solidFill>
                <a:latin typeface="+mj-lt"/>
              </a:rPr>
              <a:t>courtesy of</a:t>
            </a:r>
          </a:p>
        </p:txBody>
      </p:sp>
    </p:spTree>
    <p:extLst>
      <p:ext uri="{BB962C8B-B14F-4D97-AF65-F5344CB8AC3E}">
        <p14:creationId xmlns:p14="http://schemas.microsoft.com/office/powerpoint/2010/main" val="1112908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1749" y="1382233"/>
            <a:ext cx="7612911" cy="1938992"/>
          </a:xfrm>
          <a:prstGeom prst="rect">
            <a:avLst/>
          </a:prstGeom>
          <a:noFill/>
        </p:spPr>
        <p:txBody>
          <a:bodyPr wrap="square" rtlCol="0">
            <a:spAutoFit/>
          </a:bodyPr>
          <a:lstStyle/>
          <a:p>
            <a:pPr algn="ctr"/>
            <a:r>
              <a:rPr lang="en-US" sz="4000" dirty="0" smtClean="0"/>
              <a:t>We can think of this as</a:t>
            </a:r>
          </a:p>
          <a:p>
            <a:pPr algn="ctr"/>
            <a:endParaRPr lang="en-US" sz="4000" dirty="0"/>
          </a:p>
          <a:p>
            <a:pPr algn="ctr"/>
            <a:r>
              <a:rPr lang="en-US" sz="4000" b="1" dirty="0" smtClean="0"/>
              <a:t>Chemical Class Consciousness</a:t>
            </a:r>
            <a:endParaRPr lang="en-US" sz="4000" b="1" dirty="0"/>
          </a:p>
        </p:txBody>
      </p:sp>
    </p:spTree>
    <p:extLst>
      <p:ext uri="{BB962C8B-B14F-4D97-AF65-F5344CB8AC3E}">
        <p14:creationId xmlns:p14="http://schemas.microsoft.com/office/powerpoint/2010/main" val="131695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4593" y="6274676"/>
            <a:ext cx="1145628" cy="451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715240" y="1398958"/>
            <a:ext cx="1094506" cy="655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16" name="Rectangle 215"/>
          <p:cNvSpPr/>
          <p:nvPr/>
        </p:nvSpPr>
        <p:spPr>
          <a:xfrm>
            <a:off x="2713853" y="2800595"/>
            <a:ext cx="1097280"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dirty="0"/>
          </a:p>
        </p:txBody>
      </p:sp>
      <p:sp>
        <p:nvSpPr>
          <p:cNvPr id="217" name="Rectangle 216"/>
          <p:cNvSpPr/>
          <p:nvPr/>
        </p:nvSpPr>
        <p:spPr>
          <a:xfrm>
            <a:off x="2713853" y="4146442"/>
            <a:ext cx="1097280"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218" name="Rectangle 217"/>
          <p:cNvSpPr/>
          <p:nvPr/>
        </p:nvSpPr>
        <p:spPr>
          <a:xfrm>
            <a:off x="2713853" y="5565705"/>
            <a:ext cx="1097280" cy="6583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dirty="0"/>
          </a:p>
        </p:txBody>
      </p:sp>
      <p:sp>
        <p:nvSpPr>
          <p:cNvPr id="4" name="TextBox 3"/>
          <p:cNvSpPr txBox="1"/>
          <p:nvPr/>
        </p:nvSpPr>
        <p:spPr>
          <a:xfrm>
            <a:off x="0" y="181692"/>
            <a:ext cx="6291860" cy="646331"/>
          </a:xfrm>
          <a:prstGeom prst="rect">
            <a:avLst/>
          </a:prstGeom>
          <a:noFill/>
        </p:spPr>
        <p:txBody>
          <a:bodyPr wrap="square" rtlCol="0">
            <a:spAutoFit/>
          </a:bodyPr>
          <a:lstStyle/>
          <a:p>
            <a:r>
              <a:rPr lang="id-ID" sz="3600" dirty="0" smtClean="0">
                <a:latin typeface="+mj-lt"/>
              </a:rPr>
              <a:t>PFASs are all human-made:</a:t>
            </a:r>
            <a:endParaRPr lang="en-US" sz="3600" dirty="0">
              <a:latin typeface="+mj-lt"/>
            </a:endParaRPr>
          </a:p>
        </p:txBody>
      </p:sp>
      <p:sp>
        <p:nvSpPr>
          <p:cNvPr id="190" name="TextBox 189"/>
          <p:cNvSpPr txBox="1"/>
          <p:nvPr/>
        </p:nvSpPr>
        <p:spPr>
          <a:xfrm>
            <a:off x="3856718" y="1515239"/>
            <a:ext cx="3417410" cy="461665"/>
          </a:xfrm>
          <a:prstGeom prst="rect">
            <a:avLst/>
          </a:prstGeom>
          <a:noFill/>
        </p:spPr>
        <p:txBody>
          <a:bodyPr wrap="none" rtlCol="0">
            <a:spAutoFit/>
          </a:bodyPr>
          <a:lstStyle/>
          <a:p>
            <a:r>
              <a:rPr lang="id-ID" sz="2400" b="1" dirty="0">
                <a:solidFill>
                  <a:schemeClr val="accent1"/>
                </a:solidFill>
                <a:latin typeface="+mj-lt"/>
              </a:rPr>
              <a:t>PFTE</a:t>
            </a:r>
            <a:r>
              <a:rPr lang="id-ID" sz="2400" b="1" dirty="0">
                <a:solidFill>
                  <a:schemeClr val="bg1">
                    <a:lumMod val="50000"/>
                  </a:schemeClr>
                </a:solidFill>
                <a:latin typeface="+mj-lt"/>
              </a:rPr>
              <a:t> (teflon) is discovered</a:t>
            </a:r>
          </a:p>
        </p:txBody>
      </p:sp>
      <p:sp>
        <p:nvSpPr>
          <p:cNvPr id="192" name="TextBox 191"/>
          <p:cNvSpPr txBox="1"/>
          <p:nvPr/>
        </p:nvSpPr>
        <p:spPr>
          <a:xfrm>
            <a:off x="3856718" y="2754640"/>
            <a:ext cx="4226350" cy="769441"/>
          </a:xfrm>
          <a:prstGeom prst="rect">
            <a:avLst/>
          </a:prstGeom>
          <a:noFill/>
        </p:spPr>
        <p:txBody>
          <a:bodyPr wrap="none" rtlCol="0">
            <a:spAutoFit/>
          </a:bodyPr>
          <a:lstStyle/>
          <a:p>
            <a:r>
              <a:rPr lang="id-ID" sz="2200" b="1" dirty="0">
                <a:solidFill>
                  <a:schemeClr val="bg1">
                    <a:lumMod val="50000"/>
                  </a:schemeClr>
                </a:solidFill>
                <a:latin typeface="+mj-lt"/>
              </a:rPr>
              <a:t>DuPont begins using </a:t>
            </a:r>
            <a:r>
              <a:rPr lang="id-ID" sz="2200" b="1" dirty="0">
                <a:solidFill>
                  <a:schemeClr val="accent1"/>
                </a:solidFill>
                <a:latin typeface="+mj-lt"/>
              </a:rPr>
              <a:t>PFOA</a:t>
            </a:r>
            <a:r>
              <a:rPr lang="id-ID" sz="2200" b="1" dirty="0">
                <a:solidFill>
                  <a:schemeClr val="bg1">
                    <a:lumMod val="50000"/>
                  </a:schemeClr>
                </a:solidFill>
                <a:latin typeface="+mj-lt"/>
              </a:rPr>
              <a:t> in teflon </a:t>
            </a:r>
          </a:p>
          <a:p>
            <a:r>
              <a:rPr lang="id-ID" sz="2200" b="1" dirty="0">
                <a:solidFill>
                  <a:schemeClr val="bg1">
                    <a:lumMod val="50000"/>
                  </a:schemeClr>
                </a:solidFill>
                <a:latin typeface="+mj-lt"/>
              </a:rPr>
              <a:t>production in West Virginia</a:t>
            </a:r>
          </a:p>
        </p:txBody>
      </p:sp>
      <p:sp>
        <p:nvSpPr>
          <p:cNvPr id="194" name="TextBox 193"/>
          <p:cNvSpPr txBox="1"/>
          <p:nvPr/>
        </p:nvSpPr>
        <p:spPr>
          <a:xfrm>
            <a:off x="3860754" y="4198640"/>
            <a:ext cx="4275273" cy="430887"/>
          </a:xfrm>
          <a:prstGeom prst="rect">
            <a:avLst/>
          </a:prstGeom>
          <a:noFill/>
        </p:spPr>
        <p:txBody>
          <a:bodyPr wrap="none" rtlCol="0">
            <a:spAutoFit/>
          </a:bodyPr>
          <a:lstStyle/>
          <a:p>
            <a:r>
              <a:rPr lang="id-ID" sz="2200" b="1" dirty="0">
                <a:solidFill>
                  <a:schemeClr val="bg1">
                    <a:lumMod val="50000"/>
                  </a:schemeClr>
                </a:solidFill>
                <a:latin typeface="+mj-lt"/>
              </a:rPr>
              <a:t>3M begins selling Scotchgard (</a:t>
            </a:r>
            <a:r>
              <a:rPr lang="id-ID" sz="2200" b="1" dirty="0">
                <a:solidFill>
                  <a:schemeClr val="accent1"/>
                </a:solidFill>
                <a:latin typeface="+mj-lt"/>
              </a:rPr>
              <a:t>PFOS</a:t>
            </a:r>
            <a:r>
              <a:rPr lang="id-ID" sz="2200" b="1" dirty="0">
                <a:solidFill>
                  <a:schemeClr val="bg1">
                    <a:lumMod val="50000"/>
                  </a:schemeClr>
                </a:solidFill>
                <a:latin typeface="+mj-lt"/>
              </a:rPr>
              <a:t>)</a:t>
            </a:r>
          </a:p>
        </p:txBody>
      </p:sp>
      <p:sp>
        <p:nvSpPr>
          <p:cNvPr id="197" name="TextBox 196"/>
          <p:cNvSpPr txBox="1"/>
          <p:nvPr/>
        </p:nvSpPr>
        <p:spPr>
          <a:xfrm>
            <a:off x="3856718" y="5510168"/>
            <a:ext cx="3101170" cy="769441"/>
          </a:xfrm>
          <a:prstGeom prst="rect">
            <a:avLst/>
          </a:prstGeom>
          <a:noFill/>
        </p:spPr>
        <p:txBody>
          <a:bodyPr wrap="none" rtlCol="0">
            <a:spAutoFit/>
          </a:bodyPr>
          <a:lstStyle/>
          <a:p>
            <a:r>
              <a:rPr lang="id-ID" sz="2200" b="1" dirty="0">
                <a:solidFill>
                  <a:schemeClr val="bg1">
                    <a:lumMod val="50000"/>
                  </a:schemeClr>
                </a:solidFill>
                <a:latin typeface="+mj-lt"/>
              </a:rPr>
              <a:t>FDA approves Zonyl Food </a:t>
            </a:r>
          </a:p>
          <a:p>
            <a:r>
              <a:rPr lang="id-ID" sz="2200" b="1" dirty="0">
                <a:solidFill>
                  <a:schemeClr val="bg1">
                    <a:lumMod val="50000"/>
                  </a:schemeClr>
                </a:solidFill>
                <a:latin typeface="+mj-lt"/>
              </a:rPr>
              <a:t>packaging (</a:t>
            </a:r>
            <a:r>
              <a:rPr lang="id-ID" sz="2200" b="1" dirty="0">
                <a:solidFill>
                  <a:schemeClr val="accent1"/>
                </a:solidFill>
                <a:latin typeface="+mj-lt"/>
              </a:rPr>
              <a:t>PFOA</a:t>
            </a:r>
            <a:r>
              <a:rPr lang="id-ID" sz="2200" b="1" dirty="0">
                <a:solidFill>
                  <a:schemeClr val="bg1">
                    <a:lumMod val="50000"/>
                  </a:schemeClr>
                </a:solidFill>
                <a:latin typeface="+mj-lt"/>
              </a:rPr>
              <a:t>)</a:t>
            </a:r>
          </a:p>
        </p:txBody>
      </p:sp>
      <p:sp>
        <p:nvSpPr>
          <p:cNvPr id="13" name="TextBox 12"/>
          <p:cNvSpPr txBox="1"/>
          <p:nvPr/>
        </p:nvSpPr>
        <p:spPr>
          <a:xfrm>
            <a:off x="2762212" y="1453445"/>
            <a:ext cx="1000561" cy="553998"/>
          </a:xfrm>
          <a:prstGeom prst="rect">
            <a:avLst/>
          </a:prstGeom>
          <a:noFill/>
        </p:spPr>
        <p:txBody>
          <a:bodyPr wrap="square" rtlCol="0" anchor="ctr">
            <a:spAutoFit/>
          </a:bodyPr>
          <a:lstStyle/>
          <a:p>
            <a:r>
              <a:rPr lang="en-US" sz="3000" b="1" dirty="0">
                <a:solidFill>
                  <a:schemeClr val="bg1"/>
                </a:solidFill>
              </a:rPr>
              <a:t>1938</a:t>
            </a:r>
          </a:p>
        </p:txBody>
      </p:sp>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719" y="1145694"/>
            <a:ext cx="1687099" cy="1145141"/>
          </a:xfrm>
          <a:prstGeom prst="rect">
            <a:avLst/>
          </a:prstGeom>
        </p:spPr>
      </p:pic>
      <p:sp>
        <p:nvSpPr>
          <p:cNvPr id="36" name="TextBox 35"/>
          <p:cNvSpPr txBox="1"/>
          <p:nvPr/>
        </p:nvSpPr>
        <p:spPr>
          <a:xfrm>
            <a:off x="2762212" y="2852509"/>
            <a:ext cx="1000561" cy="553998"/>
          </a:xfrm>
          <a:prstGeom prst="rect">
            <a:avLst/>
          </a:prstGeom>
          <a:noFill/>
        </p:spPr>
        <p:txBody>
          <a:bodyPr wrap="square" rtlCol="0" anchor="ctr">
            <a:spAutoFit/>
          </a:bodyPr>
          <a:lstStyle/>
          <a:p>
            <a:r>
              <a:rPr lang="en-US" sz="3000" b="1" dirty="0">
                <a:solidFill>
                  <a:schemeClr val="bg1"/>
                </a:solidFill>
              </a:rPr>
              <a:t>1951</a:t>
            </a:r>
          </a:p>
        </p:txBody>
      </p:sp>
      <p:sp>
        <p:nvSpPr>
          <p:cNvPr id="37" name="TextBox 36"/>
          <p:cNvSpPr txBox="1"/>
          <p:nvPr/>
        </p:nvSpPr>
        <p:spPr>
          <a:xfrm>
            <a:off x="2762211" y="4189640"/>
            <a:ext cx="1000561" cy="553998"/>
          </a:xfrm>
          <a:prstGeom prst="rect">
            <a:avLst/>
          </a:prstGeom>
          <a:solidFill>
            <a:schemeClr val="accent2"/>
          </a:solidFill>
        </p:spPr>
        <p:txBody>
          <a:bodyPr wrap="square" rtlCol="0" anchor="ctr">
            <a:spAutoFit/>
          </a:bodyPr>
          <a:lstStyle/>
          <a:p>
            <a:r>
              <a:rPr lang="en-US" sz="3000" b="1" dirty="0">
                <a:solidFill>
                  <a:schemeClr val="bg1"/>
                </a:solidFill>
              </a:rPr>
              <a:t>1956</a:t>
            </a:r>
          </a:p>
        </p:txBody>
      </p:sp>
      <p:sp>
        <p:nvSpPr>
          <p:cNvPr id="49" name="TextBox 48"/>
          <p:cNvSpPr txBox="1"/>
          <p:nvPr/>
        </p:nvSpPr>
        <p:spPr>
          <a:xfrm>
            <a:off x="2797117" y="5617889"/>
            <a:ext cx="1000561" cy="553998"/>
          </a:xfrm>
          <a:prstGeom prst="rect">
            <a:avLst/>
          </a:prstGeom>
          <a:noFill/>
        </p:spPr>
        <p:txBody>
          <a:bodyPr wrap="square" rtlCol="0" anchor="ctr">
            <a:spAutoFit/>
          </a:bodyPr>
          <a:lstStyle/>
          <a:p>
            <a:r>
              <a:rPr lang="en-US" sz="3000" b="1" dirty="0">
                <a:solidFill>
                  <a:schemeClr val="bg1"/>
                </a:solidFill>
              </a:rPr>
              <a:t>1967</a:t>
            </a: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534" y="3626033"/>
            <a:ext cx="1831562" cy="145485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719" y="2591743"/>
            <a:ext cx="1831561" cy="98599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583" y="5271629"/>
            <a:ext cx="2337888" cy="1260268"/>
          </a:xfrm>
          <a:prstGeom prst="rect">
            <a:avLst/>
          </a:prstGeom>
        </p:spPr>
      </p:pic>
    </p:spTree>
    <p:extLst>
      <p:ext uri="{BB962C8B-B14F-4D97-AF65-F5344CB8AC3E}">
        <p14:creationId xmlns:p14="http://schemas.microsoft.com/office/powerpoint/2010/main" val="1312784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1293" y="991086"/>
            <a:ext cx="2072288" cy="2508816"/>
          </a:xfrm>
          <a:prstGeom prst="rect">
            <a:avLst/>
          </a:prstGeom>
        </p:spPr>
      </p:pic>
      <p:sp>
        <p:nvSpPr>
          <p:cNvPr id="32" name="TextBox 31"/>
          <p:cNvSpPr txBox="1"/>
          <p:nvPr/>
        </p:nvSpPr>
        <p:spPr>
          <a:xfrm>
            <a:off x="197788" y="165062"/>
            <a:ext cx="5442516" cy="707886"/>
          </a:xfrm>
          <a:prstGeom prst="rect">
            <a:avLst/>
          </a:prstGeom>
          <a:noFill/>
        </p:spPr>
        <p:txBody>
          <a:bodyPr wrap="none" rtlCol="0">
            <a:spAutoFit/>
          </a:bodyPr>
          <a:lstStyle/>
          <a:p>
            <a:pPr algn="ctr"/>
            <a:r>
              <a:rPr lang="id-ID" sz="4000" b="1" dirty="0">
                <a:solidFill>
                  <a:schemeClr val="accent2">
                    <a:lumMod val="75000"/>
                  </a:schemeClr>
                </a:solidFill>
                <a:latin typeface="+mj-lt"/>
              </a:rPr>
              <a:t>Mid-Ohio River Valley</a:t>
            </a:r>
            <a:endParaRPr lang="en-US" sz="4000" b="1" dirty="0">
              <a:solidFill>
                <a:schemeClr val="accent2">
                  <a:lumMod val="75000"/>
                </a:schemeClr>
              </a:solidFill>
              <a:latin typeface="+mj-lt"/>
            </a:endParaRPr>
          </a:p>
        </p:txBody>
      </p:sp>
      <p:pic>
        <p:nvPicPr>
          <p:cNvPr id="7" name="Picture 6"/>
          <p:cNvPicPr>
            <a:picLocks noChangeAspect="1"/>
          </p:cNvPicPr>
          <p:nvPr/>
        </p:nvPicPr>
        <p:blipFill>
          <a:blip r:embed="rId4"/>
          <a:stretch>
            <a:fillRect/>
          </a:stretch>
        </p:blipFill>
        <p:spPr>
          <a:xfrm>
            <a:off x="977165" y="1858304"/>
            <a:ext cx="2348762" cy="1710319"/>
          </a:xfrm>
          <a:prstGeom prst="rect">
            <a:avLst/>
          </a:prstGeom>
        </p:spPr>
      </p:pic>
      <p:sp>
        <p:nvSpPr>
          <p:cNvPr id="14" name="TextBox 13"/>
          <p:cNvSpPr txBox="1"/>
          <p:nvPr/>
        </p:nvSpPr>
        <p:spPr>
          <a:xfrm>
            <a:off x="2892056" y="757171"/>
            <a:ext cx="6146436" cy="4093428"/>
          </a:xfrm>
          <a:prstGeom prst="rect">
            <a:avLst/>
          </a:prstGeom>
          <a:noFill/>
        </p:spPr>
        <p:txBody>
          <a:bodyPr wrap="square" rtlCol="0">
            <a:spAutoFit/>
          </a:bodyPr>
          <a:lstStyle/>
          <a:p>
            <a:pPr marL="285750" indent="-285750">
              <a:buFont typeface="Wingdings" charset="2"/>
              <a:buChar char="§"/>
            </a:pPr>
            <a:r>
              <a:rPr lang="en-US" sz="2000" dirty="0" smtClean="0">
                <a:latin typeface="+mj-lt"/>
              </a:rPr>
              <a:t>1970 – 1990’s: DuPont dumps ~</a:t>
            </a:r>
            <a:r>
              <a:rPr lang="en-US" sz="2000" b="1" dirty="0" smtClean="0">
                <a:solidFill>
                  <a:schemeClr val="accent2">
                    <a:lumMod val="75000"/>
                  </a:schemeClr>
                </a:solidFill>
                <a:latin typeface="+mj-lt"/>
              </a:rPr>
              <a:t>7,000 </a:t>
            </a:r>
            <a:r>
              <a:rPr lang="en-US" sz="2000" b="1" dirty="0">
                <a:solidFill>
                  <a:schemeClr val="accent2">
                    <a:lumMod val="75000"/>
                  </a:schemeClr>
                </a:solidFill>
                <a:latin typeface="+mj-lt"/>
              </a:rPr>
              <a:t>tons </a:t>
            </a:r>
            <a:r>
              <a:rPr lang="en-US" sz="2000" dirty="0">
                <a:latin typeface="+mj-lt"/>
              </a:rPr>
              <a:t>of PFOA waste into the Dry Run </a:t>
            </a:r>
            <a:r>
              <a:rPr lang="en-US" sz="2000" dirty="0" smtClean="0">
                <a:latin typeface="+mj-lt"/>
              </a:rPr>
              <a:t>Landfill on Tenant family farm; entire heard of 280 cattle dies</a:t>
            </a:r>
            <a:endParaRPr lang="en-US" sz="2000" dirty="0" smtClean="0">
              <a:latin typeface="+mj-lt"/>
            </a:endParaRPr>
          </a:p>
          <a:p>
            <a:endParaRPr lang="en-US" sz="2000" dirty="0">
              <a:latin typeface="+mj-lt"/>
            </a:endParaRPr>
          </a:p>
          <a:p>
            <a:pPr marL="285750" indent="-285750">
              <a:buFont typeface="Wingdings" charset="2"/>
              <a:buChar char="§"/>
            </a:pPr>
            <a:r>
              <a:rPr lang="en-US" sz="2000" dirty="0">
                <a:latin typeface="+mj-lt"/>
              </a:rPr>
              <a:t>Over</a:t>
            </a:r>
            <a:r>
              <a:rPr lang="en-US" sz="2000" b="1" dirty="0">
                <a:solidFill>
                  <a:schemeClr val="accent2">
                    <a:lumMod val="75000"/>
                  </a:schemeClr>
                </a:solidFill>
                <a:latin typeface="+mj-lt"/>
              </a:rPr>
              <a:t> 70,000 </a:t>
            </a:r>
            <a:r>
              <a:rPr lang="en-US" sz="2000" b="1" dirty="0" smtClean="0">
                <a:solidFill>
                  <a:schemeClr val="accent2">
                    <a:lumMod val="75000"/>
                  </a:schemeClr>
                </a:solidFill>
                <a:latin typeface="+mj-lt"/>
              </a:rPr>
              <a:t>residents</a:t>
            </a:r>
            <a:r>
              <a:rPr lang="en-US" sz="2000" dirty="0" smtClean="0">
                <a:latin typeface="+mj-lt"/>
              </a:rPr>
              <a:t> exposed to </a:t>
            </a:r>
            <a:r>
              <a:rPr lang="en-US" sz="2000" dirty="0">
                <a:latin typeface="+mj-lt"/>
              </a:rPr>
              <a:t>PFOA laced water for </a:t>
            </a:r>
            <a:r>
              <a:rPr lang="en-US" sz="2000" dirty="0" smtClean="0">
                <a:latin typeface="+mj-lt"/>
              </a:rPr>
              <a:t>decades</a:t>
            </a:r>
          </a:p>
          <a:p>
            <a:pPr marL="342900" indent="-342900">
              <a:buFont typeface="Arial" charset="0"/>
              <a:buChar char="•"/>
            </a:pPr>
            <a:r>
              <a:rPr lang="en-US" sz="2000" dirty="0"/>
              <a:t>Tennant family sued </a:t>
            </a:r>
            <a:r>
              <a:rPr lang="en-US" sz="2000" dirty="0" err="1"/>
              <a:t>Dupont</a:t>
            </a:r>
            <a:r>
              <a:rPr lang="en-US" sz="2000" dirty="0"/>
              <a:t> </a:t>
            </a:r>
            <a:r>
              <a:rPr lang="en-US" sz="2000" dirty="0" smtClean="0"/>
              <a:t>1999</a:t>
            </a:r>
          </a:p>
          <a:p>
            <a:pPr marL="342900" indent="-342900">
              <a:buFont typeface="Arial" charset="0"/>
              <a:buChar char="•"/>
            </a:pPr>
            <a:endParaRPr lang="en-US" sz="2000" dirty="0" smtClean="0"/>
          </a:p>
          <a:p>
            <a:pPr marL="342900" indent="-342900">
              <a:buFont typeface="Arial" charset="0"/>
              <a:buChar char="•"/>
            </a:pPr>
            <a:r>
              <a:rPr lang="en-US" sz="2000" dirty="0"/>
              <a:t>NIEHS funds EJ study led by Ted Emmett (Penn.) and Decatur Community Association</a:t>
            </a:r>
            <a:endParaRPr lang="en-US" sz="2000" dirty="0" smtClean="0"/>
          </a:p>
          <a:p>
            <a:endParaRPr lang="en-US" sz="2000" dirty="0"/>
          </a:p>
          <a:p>
            <a:r>
              <a:rPr lang="en-US" sz="2000" dirty="0" smtClean="0"/>
              <a:t>-</a:t>
            </a:r>
            <a:endParaRPr lang="en-US" sz="2000" dirty="0"/>
          </a:p>
          <a:p>
            <a:pPr marL="285750" indent="-285750">
              <a:buFont typeface="Wingdings" charset="2"/>
              <a:buChar char="§"/>
            </a:pPr>
            <a:endParaRPr lang="en-US" sz="2000" dirty="0">
              <a:latin typeface="+mj-lt"/>
            </a:endParaRPr>
          </a:p>
        </p:txBody>
      </p:sp>
      <p:sp>
        <p:nvSpPr>
          <p:cNvPr id="11" name="TextBox 10"/>
          <p:cNvSpPr txBox="1"/>
          <p:nvPr/>
        </p:nvSpPr>
        <p:spPr>
          <a:xfrm>
            <a:off x="295573" y="3859079"/>
            <a:ext cx="8742919" cy="1631216"/>
          </a:xfrm>
          <a:prstGeom prst="rect">
            <a:avLst/>
          </a:prstGeom>
          <a:noFill/>
        </p:spPr>
        <p:txBody>
          <a:bodyPr wrap="square" rtlCol="0">
            <a:spAutoFit/>
          </a:bodyPr>
          <a:lstStyle/>
          <a:p>
            <a:pPr marL="342900" indent="-342900">
              <a:buFont typeface="Wingdings" charset="2"/>
              <a:buChar char="§"/>
            </a:pPr>
            <a:r>
              <a:rPr lang="en-US" sz="2000" dirty="0" smtClean="0">
                <a:solidFill>
                  <a:schemeClr val="accent2">
                    <a:lumMod val="75000"/>
                  </a:schemeClr>
                </a:solidFill>
                <a:latin typeface="+mj-lt"/>
              </a:rPr>
              <a:t>2001: </a:t>
            </a:r>
            <a:r>
              <a:rPr lang="en-US" sz="2000" dirty="0" smtClean="0">
                <a:latin typeface="+mj-lt"/>
              </a:rPr>
              <a:t>Rob </a:t>
            </a:r>
            <a:r>
              <a:rPr lang="en-US" sz="2000" dirty="0" err="1" smtClean="0">
                <a:latin typeface="+mj-lt"/>
              </a:rPr>
              <a:t>Billot</a:t>
            </a:r>
            <a:r>
              <a:rPr lang="en-US" sz="2000" dirty="0" smtClean="0">
                <a:latin typeface="+mj-lt"/>
              </a:rPr>
              <a:t> files class action lawsuit for 80,000 people</a:t>
            </a:r>
          </a:p>
          <a:p>
            <a:pPr marL="342900" indent="-342900">
              <a:buFont typeface="Wingdings" charset="2"/>
              <a:buChar char="§"/>
            </a:pPr>
            <a:r>
              <a:rPr lang="en-US" sz="2000" dirty="0" smtClean="0">
                <a:solidFill>
                  <a:schemeClr val="accent2">
                    <a:lumMod val="75000"/>
                  </a:schemeClr>
                </a:solidFill>
                <a:latin typeface="+mj-lt"/>
              </a:rPr>
              <a:t>2005</a:t>
            </a:r>
            <a:r>
              <a:rPr lang="en-US" sz="2000" dirty="0" smtClean="0">
                <a:solidFill>
                  <a:schemeClr val="accent2">
                    <a:lumMod val="75000"/>
                  </a:schemeClr>
                </a:solidFill>
                <a:latin typeface="+mj-lt"/>
              </a:rPr>
              <a:t>: </a:t>
            </a:r>
            <a:r>
              <a:rPr lang="en-US" sz="2000" dirty="0" smtClean="0">
                <a:latin typeface="+mj-lt"/>
              </a:rPr>
              <a:t>DuPont </a:t>
            </a:r>
            <a:r>
              <a:rPr lang="en-US" sz="2000" dirty="0">
                <a:latin typeface="+mj-lt"/>
              </a:rPr>
              <a:t>settles class-</a:t>
            </a:r>
            <a:r>
              <a:rPr lang="en-US" sz="2000" dirty="0" smtClean="0">
                <a:latin typeface="+mj-lt"/>
              </a:rPr>
              <a:t>action lawsuit $</a:t>
            </a:r>
            <a:r>
              <a:rPr lang="en-US" sz="2000" dirty="0">
                <a:latin typeface="+mj-lt"/>
              </a:rPr>
              <a:t>235 </a:t>
            </a:r>
            <a:r>
              <a:rPr lang="en-US" sz="2000" dirty="0" smtClean="0">
                <a:latin typeface="+mj-lt"/>
              </a:rPr>
              <a:t>million and </a:t>
            </a:r>
            <a:r>
              <a:rPr lang="en-US" sz="2000" dirty="0">
                <a:latin typeface="+mj-lt"/>
              </a:rPr>
              <a:t>$16.5 settlement with the </a:t>
            </a:r>
            <a:r>
              <a:rPr lang="en-US" sz="2000" dirty="0" smtClean="0">
                <a:latin typeface="+mj-lt"/>
              </a:rPr>
              <a:t>EPA, including funding C8 Study</a:t>
            </a:r>
            <a:endParaRPr lang="en-US" sz="2000" dirty="0">
              <a:latin typeface="+mj-lt"/>
            </a:endParaRPr>
          </a:p>
          <a:p>
            <a:endParaRPr lang="en-US" sz="2000" dirty="0">
              <a:latin typeface="+mj-lt"/>
            </a:endParaRPr>
          </a:p>
          <a:p>
            <a:pPr marL="285750" indent="-285750">
              <a:buFont typeface="Wingdings" charset="2"/>
              <a:buChar char="§"/>
            </a:pPr>
            <a:r>
              <a:rPr lang="en-US" sz="2000" dirty="0" smtClean="0">
                <a:latin typeface="+mj-lt"/>
              </a:rPr>
              <a:t>Required to install </a:t>
            </a:r>
            <a:r>
              <a:rPr lang="en-US" sz="2000" dirty="0">
                <a:latin typeface="+mj-lt"/>
              </a:rPr>
              <a:t>water filtration system, but not eliminate chemicals </a:t>
            </a:r>
          </a:p>
        </p:txBody>
      </p:sp>
      <p:sp>
        <p:nvSpPr>
          <p:cNvPr id="12" name="TextBox 11"/>
          <p:cNvSpPr txBox="1"/>
          <p:nvPr/>
        </p:nvSpPr>
        <p:spPr>
          <a:xfrm>
            <a:off x="308948" y="4685841"/>
            <a:ext cx="8248958" cy="1785104"/>
          </a:xfrm>
          <a:prstGeom prst="rect">
            <a:avLst/>
          </a:prstGeom>
          <a:noFill/>
        </p:spPr>
        <p:txBody>
          <a:bodyPr wrap="square" rtlCol="0">
            <a:spAutoFit/>
          </a:bodyPr>
          <a:lstStyle/>
          <a:p>
            <a:pPr lvl="1"/>
            <a:endParaRPr lang="en-US" sz="2400" dirty="0">
              <a:latin typeface="+mj-lt"/>
            </a:endParaRPr>
          </a:p>
          <a:p>
            <a:endParaRPr lang="en-US" sz="2600" b="1" u="sng" dirty="0" smtClean="0">
              <a:solidFill>
                <a:schemeClr val="accent2">
                  <a:lumMod val="75000"/>
                </a:schemeClr>
              </a:solidFill>
              <a:latin typeface="+mj-lt"/>
            </a:endParaRPr>
          </a:p>
          <a:p>
            <a:pPr marL="342900" indent="-342900">
              <a:buFont typeface="Wingdings" charset="2"/>
              <a:buChar char="§"/>
            </a:pPr>
            <a:r>
              <a:rPr lang="en-US" sz="2000" b="1" dirty="0" smtClean="0">
                <a:solidFill>
                  <a:schemeClr val="accent2">
                    <a:lumMod val="75000"/>
                  </a:schemeClr>
                </a:solidFill>
                <a:latin typeface="+mj-lt"/>
              </a:rPr>
              <a:t>2012</a:t>
            </a:r>
            <a:r>
              <a:rPr lang="en-US" sz="2000" dirty="0" smtClean="0">
                <a:solidFill>
                  <a:schemeClr val="accent2">
                    <a:lumMod val="75000"/>
                  </a:schemeClr>
                </a:solidFill>
                <a:latin typeface="+mj-lt"/>
              </a:rPr>
              <a:t> </a:t>
            </a:r>
            <a:r>
              <a:rPr lang="en-US" sz="2000" dirty="0">
                <a:latin typeface="+mj-lt"/>
              </a:rPr>
              <a:t>C8 Science Panel released findings, </a:t>
            </a:r>
            <a:r>
              <a:rPr lang="en-US" sz="2000" dirty="0" smtClean="0">
                <a:latin typeface="+mj-lt"/>
              </a:rPr>
              <a:t>links PFOA exposure to </a:t>
            </a:r>
            <a:r>
              <a:rPr lang="en-US" sz="2000" dirty="0">
                <a:latin typeface="+mj-lt"/>
              </a:rPr>
              <a:t>kidney cancer, testicular cancer, thyroid disease, </a:t>
            </a:r>
            <a:r>
              <a:rPr lang="en-US" sz="2000" dirty="0"/>
              <a:t>high </a:t>
            </a:r>
            <a:r>
              <a:rPr lang="en-US" sz="2000" dirty="0" smtClean="0"/>
              <a:t>cholesterol</a:t>
            </a:r>
            <a:r>
              <a:rPr lang="en-US" sz="2000" dirty="0"/>
              <a:t>, ulcerative colitis, pregnancy-induced hypertension</a:t>
            </a:r>
            <a:endParaRPr lang="en-US" sz="2000" dirty="0">
              <a:latin typeface="+mj-lt"/>
            </a:endParaRPr>
          </a:p>
        </p:txBody>
      </p:sp>
    </p:spTree>
    <p:extLst>
      <p:ext uri="{BB962C8B-B14F-4D97-AF65-F5344CB8AC3E}">
        <p14:creationId xmlns:p14="http://schemas.microsoft.com/office/powerpoint/2010/main" val="685027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06 at 11.2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7" y="985454"/>
            <a:ext cx="5107277" cy="2858201"/>
          </a:xfrm>
          <a:prstGeom prst="rect">
            <a:avLst/>
          </a:prstGeom>
        </p:spPr>
      </p:pic>
      <p:sp>
        <p:nvSpPr>
          <p:cNvPr id="5" name="TextBox 4"/>
          <p:cNvSpPr txBox="1"/>
          <p:nvPr/>
        </p:nvSpPr>
        <p:spPr>
          <a:xfrm>
            <a:off x="141117" y="158769"/>
            <a:ext cx="5009686" cy="461665"/>
          </a:xfrm>
          <a:prstGeom prst="rect">
            <a:avLst/>
          </a:prstGeom>
          <a:noFill/>
        </p:spPr>
        <p:txBody>
          <a:bodyPr wrap="square" rtlCol="0">
            <a:spAutoFit/>
          </a:bodyPr>
          <a:lstStyle/>
          <a:p>
            <a:r>
              <a:rPr lang="en-US" sz="2400" b="1" dirty="0" smtClean="0">
                <a:latin typeface="+mj-lt"/>
              </a:rPr>
              <a:t>Social</a:t>
            </a:r>
            <a:r>
              <a:rPr lang="en-US" sz="2400" dirty="0" smtClean="0">
                <a:latin typeface="+mj-lt"/>
              </a:rPr>
              <a:t> </a:t>
            </a:r>
            <a:r>
              <a:rPr lang="en-US" sz="2400" b="1" dirty="0" smtClean="0">
                <a:latin typeface="+mj-lt"/>
              </a:rPr>
              <a:t>Discovery</a:t>
            </a:r>
            <a:r>
              <a:rPr lang="en-US" sz="2400" dirty="0" smtClean="0">
                <a:latin typeface="+mj-lt"/>
              </a:rPr>
              <a:t> </a:t>
            </a:r>
            <a:endParaRPr lang="en-US" sz="2400" dirty="0">
              <a:latin typeface="+mj-lt"/>
            </a:endParaRPr>
          </a:p>
        </p:txBody>
      </p:sp>
      <p:sp>
        <p:nvSpPr>
          <p:cNvPr id="6" name="TextBox 5"/>
          <p:cNvSpPr txBox="1"/>
          <p:nvPr/>
        </p:nvSpPr>
        <p:spPr>
          <a:xfrm>
            <a:off x="141117" y="3942495"/>
            <a:ext cx="5107277" cy="307777"/>
          </a:xfrm>
          <a:prstGeom prst="rect">
            <a:avLst/>
          </a:prstGeom>
          <a:noFill/>
        </p:spPr>
        <p:txBody>
          <a:bodyPr wrap="square" rtlCol="0">
            <a:spAutoFit/>
          </a:bodyPr>
          <a:lstStyle/>
          <a:p>
            <a:r>
              <a:rPr lang="en-US" sz="1400" i="1" dirty="0" smtClean="0">
                <a:solidFill>
                  <a:schemeClr val="bg1">
                    <a:lumMod val="50000"/>
                  </a:schemeClr>
                </a:solidFill>
              </a:rPr>
              <a:t>Tennant Family Farm, Mid Ohio Valley. Source: New York Times </a:t>
            </a:r>
            <a:endParaRPr lang="en-US" sz="1400" i="1" dirty="0">
              <a:solidFill>
                <a:schemeClr val="bg1">
                  <a:lumMod val="50000"/>
                </a:schemeClr>
              </a:solidFill>
            </a:endParaRPr>
          </a:p>
        </p:txBody>
      </p:sp>
      <p:sp>
        <p:nvSpPr>
          <p:cNvPr id="2" name="TextBox 1"/>
          <p:cNvSpPr txBox="1"/>
          <p:nvPr/>
        </p:nvSpPr>
        <p:spPr>
          <a:xfrm>
            <a:off x="141117" y="4638205"/>
            <a:ext cx="9002883" cy="707886"/>
          </a:xfrm>
          <a:prstGeom prst="rect">
            <a:avLst/>
          </a:prstGeom>
          <a:noFill/>
        </p:spPr>
        <p:txBody>
          <a:bodyPr wrap="square" rtlCol="0">
            <a:spAutoFit/>
          </a:bodyPr>
          <a:lstStyle/>
          <a:p>
            <a:r>
              <a:rPr lang="en-US" dirty="0" smtClean="0"/>
              <a:t>-  </a:t>
            </a:r>
            <a:r>
              <a:rPr lang="en-US" sz="2000" b="1" dirty="0" smtClean="0"/>
              <a:t>   Tennant </a:t>
            </a:r>
            <a:r>
              <a:rPr lang="en-US" sz="2000" b="1" dirty="0" smtClean="0"/>
              <a:t>family is the origins of the social discovery, very similar to so many contaminated communities</a:t>
            </a:r>
            <a:endParaRPr lang="en-US" sz="2000" b="1" dirty="0" smtClean="0"/>
          </a:p>
        </p:txBody>
      </p:sp>
    </p:spTree>
    <p:extLst>
      <p:ext uri="{BB962C8B-B14F-4D97-AF65-F5344CB8AC3E}">
        <p14:creationId xmlns:p14="http://schemas.microsoft.com/office/powerpoint/2010/main" val="2410273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2748</TotalTime>
  <Words>2056</Words>
  <Application>Microsoft Macintosh PowerPoint</Application>
  <PresentationFormat>On-screen Show (4:3)</PresentationFormat>
  <Paragraphs>458</Paragraphs>
  <Slides>48</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Calibri</vt:lpstr>
      <vt:lpstr>Garamond</vt:lpstr>
      <vt:lpstr>Museo Slab 700</vt:lpstr>
      <vt:lpstr>Raleway</vt:lpstr>
      <vt:lpstr>Signika Negative</vt:lpstr>
      <vt:lpstr>Times New Roman</vt:lpstr>
      <vt:lpstr>Wingdings</vt:lpstr>
      <vt:lpstr>Arial</vt:lpstr>
      <vt:lpstr>Office Theme</vt:lpstr>
      <vt:lpstr>Sticky Science:  Sixty Years of Research and (In)Action on Fluorinated Compounds</vt:lpstr>
      <vt:lpstr>Questions; Material needed to finish this presentation</vt:lpstr>
      <vt:lpstr>Our team </vt:lpstr>
      <vt:lpstr>Per- and Poly-fluoroalkyl Substances PFAS (includes PFCs)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Organizing – Highlight on Testing for Pease  –   Portsmouth NH</vt:lpstr>
      <vt:lpstr>PowerPoint Presentation</vt:lpstr>
      <vt:lpstr>Pease vs NHANES</vt:lpstr>
      <vt:lpstr>Scientific Discovery: What Did Industry Know?</vt:lpstr>
      <vt:lpstr>What Did Industry Know?</vt:lpstr>
      <vt:lpstr>Government Response </vt:lpstr>
      <vt:lpstr>PowerPoint Presentation</vt:lpstr>
      <vt:lpstr>PowerPoint Presentation</vt:lpstr>
      <vt:lpstr>EPA 2016 Advisory </vt:lpstr>
      <vt:lpstr>PowerPoint Presentation</vt:lpstr>
      <vt:lpstr>PowerPoint Presentation</vt:lpstr>
      <vt:lpstr>PowerPoint Presentation</vt:lpstr>
      <vt:lpstr>Multisectoral Alliances: Flame Retardant Regulation</vt:lpstr>
      <vt:lpstr>Multisectoral Alliance Potential: PFAS</vt:lpstr>
      <vt:lpstr>Our engagement – Flame Retardants</vt:lpstr>
      <vt:lpstr>Our engagement – PFAS </vt:lpstr>
      <vt:lpstr>Contamination Site Database</vt:lpstr>
      <vt:lpstr>FDA de-lists three types of food packaging containing PFAS Dec. 29, 2015</vt:lpstr>
      <vt:lpstr>PowerPoint Presentation</vt:lpstr>
      <vt:lpstr>PowerPoint Presentation</vt:lpstr>
      <vt:lpstr>PowerPoint Presentation</vt:lpstr>
      <vt:lpstr>PowerPoint Presentation</vt:lpstr>
      <vt:lpstr>All products from these apparel brands will be free of long-chain fluorinated chemicals after those dates.</vt:lpstr>
      <vt:lpstr>PowerPoint Presentation</vt:lpstr>
      <vt:lpstr>Potential for consumer action </vt:lpstr>
      <vt:lpstr>Dr. Birnbaum Plays a Role </vt:lpstr>
      <vt:lpstr>PowerPoint Presentation</vt:lpstr>
      <vt:lpstr>PowerPoint Presentation</vt:lpstr>
      <vt:lpstr>PowerPoint Presentation</vt:lpstr>
      <vt:lpstr>PowerPoint Presentation</vt:lpstr>
      <vt:lpstr>Publications and works in progress</vt:lpstr>
      <vt:lpstr>Visit our website:  PFASPROJECT.COM</vt:lpstr>
      <vt:lpstr>PowerPoint Presentation</vt:lpstr>
    </vt:vector>
  </TitlesOfParts>
  <Company>Brown University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of People’s Science: Multiple Layers, Multiple Actors  Phil Brown  American Sociological Association Annual Meeting August 22, 2016</dc:title>
  <dc:creator>Phil Brown</dc:creator>
  <cp:lastModifiedBy>Phil Brown</cp:lastModifiedBy>
  <cp:revision>309</cp:revision>
  <dcterms:created xsi:type="dcterms:W3CDTF">2016-08-11T16:59:41Z</dcterms:created>
  <dcterms:modified xsi:type="dcterms:W3CDTF">2017-04-23T02:22:35Z</dcterms:modified>
</cp:coreProperties>
</file>